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3"/>
  </p:notesMasterIdLst>
  <p:handoutMasterIdLst>
    <p:handoutMasterId r:id="rId14"/>
  </p:handoutMasterIdLst>
  <p:sldIdLst>
    <p:sldId id="256" r:id="rId2"/>
    <p:sldId id="257" r:id="rId3"/>
    <p:sldId id="268" r:id="rId4"/>
    <p:sldId id="269" r:id="rId5"/>
    <p:sldId id="258" r:id="rId6"/>
    <p:sldId id="259" r:id="rId7"/>
    <p:sldId id="260" r:id="rId8"/>
    <p:sldId id="261" r:id="rId9"/>
    <p:sldId id="262" r:id="rId10"/>
    <p:sldId id="263"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5" d="100"/>
          <a:sy n="75" d="100"/>
        </p:scale>
        <p:origin x="90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2815EB-E492-52BE-66B2-B2E4D32BCD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CFAD5469-50B5-FC00-5165-37D187E795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52EF9F-7F06-4840-A32D-C1E436009D22}" type="datetimeFigureOut">
              <a:rPr lang="en-IN" smtClean="0"/>
              <a:t>25-07-2024</a:t>
            </a:fld>
            <a:endParaRPr lang="en-IN"/>
          </a:p>
        </p:txBody>
      </p:sp>
      <p:sp>
        <p:nvSpPr>
          <p:cNvPr id="4" name="Footer Placeholder 3">
            <a:extLst>
              <a:ext uri="{FF2B5EF4-FFF2-40B4-BE49-F238E27FC236}">
                <a16:creationId xmlns:a16="http://schemas.microsoft.com/office/drawing/2014/main" id="{24E272DA-B386-738A-4212-73EEF7DDE5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News Analaysis</a:t>
            </a:r>
          </a:p>
        </p:txBody>
      </p:sp>
      <p:sp>
        <p:nvSpPr>
          <p:cNvPr id="5" name="Slide Number Placeholder 4">
            <a:extLst>
              <a:ext uri="{FF2B5EF4-FFF2-40B4-BE49-F238E27FC236}">
                <a16:creationId xmlns:a16="http://schemas.microsoft.com/office/drawing/2014/main" id="{A5C0A5AB-122A-F882-F3C4-D340626053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20BCE1-482E-4DE2-97E5-7B7CBB9FF612}" type="slidenum">
              <a:rPr lang="en-IN" smtClean="0"/>
              <a:t>‹#›</a:t>
            </a:fld>
            <a:endParaRPr lang="en-IN"/>
          </a:p>
        </p:txBody>
      </p:sp>
    </p:spTree>
    <p:extLst>
      <p:ext uri="{BB962C8B-B14F-4D97-AF65-F5344CB8AC3E}">
        <p14:creationId xmlns:p14="http://schemas.microsoft.com/office/powerpoint/2010/main" val="4443360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E7D3B2-53D8-4694-9B71-A6A8FC12A28A}" type="datetimeFigureOut">
              <a:rPr lang="en-IN" smtClean="0"/>
              <a:t>25-07-2024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a:t>News Analaysis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E1A1DA-67F1-4004-8F7A-7C08D4EFC785}" type="slidenum">
              <a:rPr lang="en-IN" smtClean="0"/>
              <a:t>‹#›</a:t>
            </a:fld>
            <a:endParaRPr lang="en-IN"/>
          </a:p>
        </p:txBody>
      </p:sp>
    </p:spTree>
    <p:extLst>
      <p:ext uri="{BB962C8B-B14F-4D97-AF65-F5344CB8AC3E}">
        <p14:creationId xmlns:p14="http://schemas.microsoft.com/office/powerpoint/2010/main" val="54643943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C572211E-B9F9-4698-B49D-794D2D1843FF}" type="datetime1">
              <a:rPr lang="en-US" smtClean="0"/>
              <a:t>7/25/2024</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r>
              <a:rPr lang="en-US"/>
              <a:t>News Analysis</a:t>
            </a:r>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0027301"/>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1A9B1878-9650-40B7-AFDF-6E29DCCAE21F}" type="datetime1">
              <a:rPr lang="en-US" smtClean="0"/>
              <a:t>7/25/2024</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r>
              <a:rPr lang="en-US"/>
              <a:t>News Analysis</a:t>
            </a:r>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009308"/>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B8919580-57B7-4673-B6F5-0F83F373EEF3}" type="datetime1">
              <a:rPr lang="en-US" smtClean="0"/>
              <a:t>7/25/2024</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r>
              <a:rPr lang="en-US"/>
              <a:t>News Analysis</a:t>
            </a:r>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786388"/>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EAB514C9-2EE3-4802-91E7-5465AFE58D47}" type="datetime1">
              <a:rPr lang="en-US" smtClean="0"/>
              <a:t>7/25/2024</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r>
              <a:rPr lang="en-US"/>
              <a:t>News Analysis</a:t>
            </a:r>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122389"/>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951858CE-4F71-44B4-AB60-B02E633D9F43}" type="datetime1">
              <a:rPr lang="en-US" smtClean="0"/>
              <a:t>7/25/2024</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r>
              <a:rPr lang="en-US"/>
              <a:t>News Analysis</a:t>
            </a:r>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6006381"/>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E9BA93E1-8ABF-4D15-A69A-F8D83B2A3B24}" type="datetime1">
              <a:rPr lang="en-US" smtClean="0"/>
              <a:t>7/25/2024</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r>
              <a:rPr lang="en-US"/>
              <a:t>News Analysis</a:t>
            </a:r>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114354"/>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CB4AEBF7-20C0-4671-8A6E-CEE4FD77A0E5}" type="datetime1">
              <a:rPr lang="en-US" smtClean="0"/>
              <a:t>7/25/2024</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r>
              <a:rPr lang="en-US"/>
              <a:t>News Analysis</a:t>
            </a:r>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437889"/>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0B5EB82-5D4F-4E08-A1BF-3395DA3E0ADF}" type="datetime1">
              <a:rPr lang="en-US" smtClean="0"/>
              <a:t>7/25/2024</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r>
              <a:rPr lang="en-US"/>
              <a:t>News Analysis</a:t>
            </a:r>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563630"/>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F03C094B-FCD3-4D92-928F-C23B63AD0DF2}" type="datetime1">
              <a:rPr lang="en-US" smtClean="0"/>
              <a:t>7/25/2024</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r>
              <a:rPr lang="en-US"/>
              <a:t>News Analysis</a:t>
            </a:r>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3568687788"/>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F8477AEB-8A4A-4F14-B30C-F822C0C83A0A}" type="datetime1">
              <a:rPr lang="en-US" smtClean="0"/>
              <a:t>7/25/2024</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r>
              <a:rPr lang="en-US"/>
              <a:t>News Analysis</a:t>
            </a:r>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763876"/>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766AE2E7-C606-43B1-A05B-D52ABF9E6A8C}" type="datetime1">
              <a:rPr lang="en-US" smtClean="0"/>
              <a:t>7/25/2024</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r>
              <a:rPr lang="en-US"/>
              <a:t>News Analysis</a:t>
            </a:r>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008290"/>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C55C22DC-E5A6-45DE-B05B-968063DDBB50}" type="datetime1">
              <a:rPr lang="en-US" smtClean="0"/>
              <a:t>7/25/2024</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r>
              <a:rPr lang="en-US"/>
              <a:t>News Analysis</a:t>
            </a:r>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22844491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hf hdr="0" dt="0"/>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3" name="Oval 12">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itle 3">
            <a:extLst>
              <a:ext uri="{FF2B5EF4-FFF2-40B4-BE49-F238E27FC236}">
                <a16:creationId xmlns:a16="http://schemas.microsoft.com/office/drawing/2014/main" id="{AA2FA088-AE04-A320-3EDD-6581B515BF73}"/>
              </a:ext>
            </a:extLst>
          </p:cNvPr>
          <p:cNvSpPr>
            <a:spLocks noGrp="1"/>
          </p:cNvSpPr>
          <p:nvPr>
            <p:ph type="ctrTitle"/>
          </p:nvPr>
        </p:nvSpPr>
        <p:spPr>
          <a:xfrm>
            <a:off x="5413275" y="770889"/>
            <a:ext cx="6479629" cy="2866405"/>
          </a:xfrm>
        </p:spPr>
        <p:txBody>
          <a:bodyPr>
            <a:normAutofit/>
          </a:bodyPr>
          <a:lstStyle/>
          <a:p>
            <a:pPr>
              <a:lnSpc>
                <a:spcPct val="90000"/>
              </a:lnSpc>
            </a:pPr>
            <a:r>
              <a:rPr lang="en-IN" sz="4700" b="1" dirty="0">
                <a:latin typeface="Times New Roman" panose="02020603050405020304" pitchFamily="18" charset="0"/>
                <a:cs typeface="Times New Roman" panose="02020603050405020304" pitchFamily="18" charset="0"/>
              </a:rPr>
              <a:t>Managerial Economics</a:t>
            </a:r>
            <a:br>
              <a:rPr lang="en-IN" sz="4700" b="1" dirty="0">
                <a:latin typeface="Times New Roman" panose="02020603050405020304" pitchFamily="18" charset="0"/>
                <a:cs typeface="Times New Roman" panose="02020603050405020304" pitchFamily="18" charset="0"/>
              </a:rPr>
            </a:br>
            <a:br>
              <a:rPr lang="en-IN" sz="4700" b="1" dirty="0">
                <a:latin typeface="Times New Roman" panose="02020603050405020304" pitchFamily="18" charset="0"/>
                <a:cs typeface="Times New Roman" panose="02020603050405020304" pitchFamily="18" charset="0"/>
              </a:rPr>
            </a:br>
            <a:r>
              <a:rPr lang="en-IN" sz="4700" b="1" dirty="0">
                <a:latin typeface="Times New Roman" panose="02020603050405020304" pitchFamily="18" charset="0"/>
                <a:cs typeface="Times New Roman" panose="02020603050405020304" pitchFamily="18" charset="0"/>
              </a:rPr>
              <a:t>News Analysis </a:t>
            </a:r>
          </a:p>
        </p:txBody>
      </p:sp>
      <p:sp>
        <p:nvSpPr>
          <p:cNvPr id="5" name="Subtitle 4">
            <a:extLst>
              <a:ext uri="{FF2B5EF4-FFF2-40B4-BE49-F238E27FC236}">
                <a16:creationId xmlns:a16="http://schemas.microsoft.com/office/drawing/2014/main" id="{4A52B0E7-36FA-9FD4-DA59-6DE38CDED606}"/>
              </a:ext>
            </a:extLst>
          </p:cNvPr>
          <p:cNvSpPr>
            <a:spLocks noGrp="1"/>
          </p:cNvSpPr>
          <p:nvPr>
            <p:ph type="subTitle" idx="1"/>
          </p:nvPr>
        </p:nvSpPr>
        <p:spPr>
          <a:xfrm>
            <a:off x="4739751" y="4283239"/>
            <a:ext cx="6479629" cy="1475177"/>
          </a:xfrm>
        </p:spPr>
        <p:txBody>
          <a:bodyPr>
            <a:normAutofit/>
          </a:bodyPr>
          <a:lstStyle/>
          <a:p>
            <a:pPr algn="r"/>
            <a:r>
              <a:rPr lang="en-IN" dirty="0">
                <a:latin typeface="Times New Roman" panose="02020603050405020304" pitchFamily="18" charset="0"/>
                <a:cs typeface="Times New Roman" panose="02020603050405020304" pitchFamily="18" charset="0"/>
              </a:rPr>
              <a:t>DEV MODI </a:t>
            </a:r>
          </a:p>
          <a:p>
            <a:pPr algn="r"/>
            <a:r>
              <a:rPr lang="en-IN" dirty="0">
                <a:latin typeface="Times New Roman" panose="02020603050405020304" pitchFamily="18" charset="0"/>
                <a:cs typeface="Times New Roman" panose="02020603050405020304" pitchFamily="18" charset="0"/>
              </a:rPr>
              <a:t>BILL GATES BATCH</a:t>
            </a:r>
          </a:p>
        </p:txBody>
      </p:sp>
      <p:cxnSp>
        <p:nvCxnSpPr>
          <p:cNvPr id="21" name="Straight Connector 20">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39752" y="6087110"/>
            <a:ext cx="688374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E09BCA9-4C0A-95C4-DC48-BC64F965B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3032" y="-31420"/>
            <a:ext cx="1818947" cy="562898"/>
          </a:xfrm>
          <a:prstGeom prst="rect">
            <a:avLst/>
          </a:prstGeom>
        </p:spPr>
      </p:pic>
      <p:pic>
        <p:nvPicPr>
          <p:cNvPr id="1026" name="Picture 2" descr="6 Easy Steps To Do Analysis Of A Newspaper Article | Scholar Ace">
            <a:extLst>
              <a:ext uri="{FF2B5EF4-FFF2-40B4-BE49-F238E27FC236}">
                <a16:creationId xmlns:a16="http://schemas.microsoft.com/office/drawing/2014/main" id="{2BF77232-997C-0BA9-A721-616FD36391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729"/>
          <a:stretch/>
        </p:blipFill>
        <p:spPr bwMode="auto">
          <a:xfrm>
            <a:off x="-21" y="0"/>
            <a:ext cx="5114197" cy="685799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8" name="Footer Placeholder 7">
            <a:extLst>
              <a:ext uri="{FF2B5EF4-FFF2-40B4-BE49-F238E27FC236}">
                <a16:creationId xmlns:a16="http://schemas.microsoft.com/office/drawing/2014/main" id="{A1D8F3E6-70B9-0598-D941-3B42EE1181EC}"/>
              </a:ext>
            </a:extLst>
          </p:cNvPr>
          <p:cNvSpPr>
            <a:spLocks noGrp="1"/>
          </p:cNvSpPr>
          <p:nvPr>
            <p:ph type="ftr" sz="quarter" idx="11"/>
          </p:nvPr>
        </p:nvSpPr>
        <p:spPr>
          <a:xfrm>
            <a:off x="5523168" y="6096433"/>
            <a:ext cx="1145663" cy="365125"/>
          </a:xfrm>
        </p:spPr>
        <p:txBody>
          <a:bodyPr/>
          <a:lstStyle/>
          <a:p>
            <a:r>
              <a:rPr lang="en-US" dirty="0"/>
              <a:t>News Analysis</a:t>
            </a:r>
          </a:p>
        </p:txBody>
      </p:sp>
      <p:sp>
        <p:nvSpPr>
          <p:cNvPr id="9" name="Slide Number Placeholder 8">
            <a:extLst>
              <a:ext uri="{FF2B5EF4-FFF2-40B4-BE49-F238E27FC236}">
                <a16:creationId xmlns:a16="http://schemas.microsoft.com/office/drawing/2014/main" id="{83DD6738-CF2F-EEE9-4B34-05B21298F670}"/>
              </a:ext>
            </a:extLst>
          </p:cNvPr>
          <p:cNvSpPr>
            <a:spLocks noGrp="1"/>
          </p:cNvSpPr>
          <p:nvPr>
            <p:ph type="sldNum" sz="quarter" idx="12"/>
          </p:nvPr>
        </p:nvSpPr>
        <p:spPr>
          <a:xfrm>
            <a:off x="11301763" y="6087110"/>
            <a:ext cx="321732" cy="365125"/>
          </a:xfrm>
        </p:spPr>
        <p:txBody>
          <a:bodyPr/>
          <a:lstStyle/>
          <a:p>
            <a:fld id="{49ABCAEC-7D34-E549-A96E-FCEDAADBE4B0}" type="slidenum">
              <a:rPr lang="en-US" smtClean="0"/>
              <a:t>1</a:t>
            </a:fld>
            <a:endParaRPr lang="en-US" dirty="0"/>
          </a:p>
        </p:txBody>
      </p:sp>
    </p:spTree>
    <p:extLst>
      <p:ext uri="{BB962C8B-B14F-4D97-AF65-F5344CB8AC3E}">
        <p14:creationId xmlns:p14="http://schemas.microsoft.com/office/powerpoint/2010/main" val="441993264"/>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913F51-7B01-7099-0231-84CC7745A8B6}"/>
              </a:ext>
            </a:extLst>
          </p:cNvPr>
          <p:cNvSpPr>
            <a:spLocks noGrp="1"/>
          </p:cNvSpPr>
          <p:nvPr>
            <p:ph type="title"/>
          </p:nvPr>
        </p:nvSpPr>
        <p:spPr>
          <a:xfrm>
            <a:off x="4751386" y="175725"/>
            <a:ext cx="2689225" cy="671830"/>
          </a:xfrm>
        </p:spPr>
        <p:txBody>
          <a:bodyPr>
            <a:normAutofit fontScale="90000"/>
          </a:bodyPr>
          <a:lstStyle/>
          <a:p>
            <a:r>
              <a:rPr lang="en-IN" dirty="0">
                <a:latin typeface="Times New Roman" panose="02020603050405020304" pitchFamily="18" charset="0"/>
                <a:cs typeface="Times New Roman" panose="02020603050405020304" pitchFamily="18" charset="0"/>
              </a:rPr>
              <a:t>SUMMARY</a:t>
            </a:r>
          </a:p>
        </p:txBody>
      </p:sp>
      <p:pic>
        <p:nvPicPr>
          <p:cNvPr id="9" name="Picture 8">
            <a:extLst>
              <a:ext uri="{FF2B5EF4-FFF2-40B4-BE49-F238E27FC236}">
                <a16:creationId xmlns:a16="http://schemas.microsoft.com/office/drawing/2014/main" id="{1CACFC65-AA56-6CA8-F1A0-10701751A5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3032" y="-31420"/>
            <a:ext cx="1818947" cy="562898"/>
          </a:xfrm>
          <a:prstGeom prst="rect">
            <a:avLst/>
          </a:prstGeom>
        </p:spPr>
      </p:pic>
      <p:sp>
        <p:nvSpPr>
          <p:cNvPr id="2" name="Footer Placeholder 1">
            <a:extLst>
              <a:ext uri="{FF2B5EF4-FFF2-40B4-BE49-F238E27FC236}">
                <a16:creationId xmlns:a16="http://schemas.microsoft.com/office/drawing/2014/main" id="{7AA2A7E8-7E55-F326-F935-2987B957B48E}"/>
              </a:ext>
            </a:extLst>
          </p:cNvPr>
          <p:cNvSpPr>
            <a:spLocks noGrp="1"/>
          </p:cNvSpPr>
          <p:nvPr>
            <p:ph type="ftr" sz="quarter" idx="11"/>
          </p:nvPr>
        </p:nvSpPr>
        <p:spPr>
          <a:xfrm>
            <a:off x="5530214" y="6125210"/>
            <a:ext cx="1131570" cy="365125"/>
          </a:xfrm>
        </p:spPr>
        <p:txBody>
          <a:bodyPr/>
          <a:lstStyle/>
          <a:p>
            <a:r>
              <a:rPr lang="en-US" dirty="0"/>
              <a:t>News Analysis</a:t>
            </a:r>
          </a:p>
        </p:txBody>
      </p:sp>
      <p:sp>
        <p:nvSpPr>
          <p:cNvPr id="3" name="Slide Number Placeholder 2">
            <a:extLst>
              <a:ext uri="{FF2B5EF4-FFF2-40B4-BE49-F238E27FC236}">
                <a16:creationId xmlns:a16="http://schemas.microsoft.com/office/drawing/2014/main" id="{623B43B0-076E-044C-EBE4-2B5EB83737BC}"/>
              </a:ext>
            </a:extLst>
          </p:cNvPr>
          <p:cNvSpPr>
            <a:spLocks noGrp="1"/>
          </p:cNvSpPr>
          <p:nvPr>
            <p:ph type="sldNum" sz="quarter" idx="12"/>
          </p:nvPr>
        </p:nvSpPr>
        <p:spPr>
          <a:xfrm>
            <a:off x="11297920" y="6110605"/>
            <a:ext cx="325574" cy="365125"/>
          </a:xfrm>
        </p:spPr>
        <p:txBody>
          <a:bodyPr/>
          <a:lstStyle/>
          <a:p>
            <a:fld id="{49ABCAEC-7D34-E549-A96E-FCEDAADBE4B0}" type="slidenum">
              <a:rPr lang="en-US" smtClean="0"/>
              <a:t>10</a:t>
            </a:fld>
            <a:endParaRPr lang="en-US" dirty="0"/>
          </a:p>
        </p:txBody>
      </p:sp>
      <p:sp>
        <p:nvSpPr>
          <p:cNvPr id="5" name="TextBox 4">
            <a:extLst>
              <a:ext uri="{FF2B5EF4-FFF2-40B4-BE49-F238E27FC236}">
                <a16:creationId xmlns:a16="http://schemas.microsoft.com/office/drawing/2014/main" id="{4DDDCFDC-041A-6915-6029-AF280E1F5479}"/>
              </a:ext>
            </a:extLst>
          </p:cNvPr>
          <p:cNvSpPr txBox="1"/>
          <p:nvPr/>
        </p:nvSpPr>
        <p:spPr>
          <a:xfrm>
            <a:off x="477066" y="886290"/>
            <a:ext cx="5053148" cy="5224315"/>
          </a:xfrm>
          <a:prstGeom prst="rect">
            <a:avLst/>
          </a:prstGeom>
          <a:noFill/>
        </p:spPr>
        <p:txBody>
          <a:bodyPr wrap="square">
            <a:spAutoFit/>
          </a:bodyPr>
          <a:lstStyle/>
          <a:p>
            <a:pPr marL="285750" indent="-285750" algn="just">
              <a:lnSpc>
                <a:spcPct val="150000"/>
              </a:lnSpc>
              <a:buFont typeface="Wingdings" panose="05000000000000000000" pitchFamily="2" charset="2"/>
              <a:buChar char="ü"/>
            </a:pPr>
            <a:r>
              <a:rPr lang="en-US" sz="1400" b="0" i="0" dirty="0">
                <a:solidFill>
                  <a:srgbClr val="000000"/>
                </a:solidFill>
                <a:effectLst/>
                <a:latin typeface="Times New Roman" panose="02020603050405020304" pitchFamily="18" charset="0"/>
                <a:cs typeface="Times New Roman" panose="02020603050405020304" pitchFamily="18" charset="0"/>
              </a:rPr>
              <a:t>Government has revamped the tax regime to incentivize more taxpayers to use it, with potential tax savings. Individuals should assess their finances to choose wisely. </a:t>
            </a:r>
          </a:p>
          <a:p>
            <a:pPr marL="285750" indent="-285750" algn="just">
              <a:lnSpc>
                <a:spcPct val="150000"/>
              </a:lnSpc>
              <a:buFont typeface="Wingdings" panose="05000000000000000000" pitchFamily="2" charset="2"/>
              <a:buChar char="ü"/>
            </a:pPr>
            <a:r>
              <a:rPr lang="en-US" sz="1400" b="0" i="0" dirty="0">
                <a:solidFill>
                  <a:srgbClr val="000000"/>
                </a:solidFill>
                <a:effectLst/>
                <a:latin typeface="Times New Roman" panose="02020603050405020304" pitchFamily="18" charset="0"/>
                <a:cs typeface="Times New Roman" panose="02020603050405020304" pitchFamily="18" charset="0"/>
              </a:rPr>
              <a:t>Changes aim to attract more taxpayers, especially employees, with increased standard deduction and modified tax slabs for significant tax relief. </a:t>
            </a:r>
          </a:p>
          <a:p>
            <a:pPr marL="285750" indent="-285750" algn="just">
              <a:lnSpc>
                <a:spcPct val="150000"/>
              </a:lnSpc>
              <a:buFont typeface="Wingdings" panose="05000000000000000000" pitchFamily="2" charset="2"/>
              <a:buChar char="ü"/>
            </a:pPr>
            <a:r>
              <a:rPr lang="en-US" sz="1400" b="0" i="0" dirty="0">
                <a:solidFill>
                  <a:srgbClr val="000000"/>
                </a:solidFill>
                <a:effectLst/>
                <a:latin typeface="Times New Roman" panose="02020603050405020304" pitchFamily="18" charset="0"/>
                <a:cs typeface="Times New Roman" panose="02020603050405020304" pitchFamily="18" charset="0"/>
              </a:rPr>
              <a:t>Careful calculation is urged to find the best option. Efforts to make the tax regime more appealing for salaried individuals include adjustments like the increased standard deduction and revised tax slabs. </a:t>
            </a:r>
          </a:p>
          <a:p>
            <a:pPr marL="285750" indent="-285750" algn="just">
              <a:lnSpc>
                <a:spcPct val="150000"/>
              </a:lnSpc>
              <a:buFont typeface="Wingdings" panose="05000000000000000000" pitchFamily="2" charset="2"/>
              <a:buChar char="ü"/>
            </a:pPr>
            <a:r>
              <a:rPr lang="en-US" sz="1400" b="0" i="0" dirty="0">
                <a:solidFill>
                  <a:srgbClr val="000000"/>
                </a:solidFill>
                <a:effectLst/>
                <a:latin typeface="Times New Roman" panose="02020603050405020304" pitchFamily="18" charset="0"/>
                <a:cs typeface="Times New Roman" panose="02020603050405020304" pitchFamily="18" charset="0"/>
              </a:rPr>
              <a:t>Despite potential tax savings, careful evaluation of personal financial situations is crucial. Changes to the tax regime are designed to make it more enticing for taxpayers, particularly employees, with increased standard deduction and modified tax slabs for tax relief. Taxpayers should evaluate both regimes to determine the best choice.</a:t>
            </a:r>
            <a:endParaRPr lang="en-IN" sz="14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E4358257-C0D5-AE25-66F4-0EA48DD8FDA6}"/>
              </a:ext>
            </a:extLst>
          </p:cNvPr>
          <p:cNvPicPr>
            <a:picLocks noChangeAspect="1"/>
          </p:cNvPicPr>
          <p:nvPr/>
        </p:nvPicPr>
        <p:blipFill rotWithShape="1">
          <a:blip r:embed="rId3">
            <a:extLst>
              <a:ext uri="{28A0092B-C50C-407E-A947-70E740481C1C}">
                <a14:useLocalDpi xmlns:a14="http://schemas.microsoft.com/office/drawing/2010/main" val="0"/>
              </a:ext>
            </a:extLst>
          </a:blip>
          <a:srcRect t="6616" r="1008" b="5606"/>
          <a:stretch/>
        </p:blipFill>
        <p:spPr>
          <a:xfrm>
            <a:off x="5709920" y="1005840"/>
            <a:ext cx="5751016" cy="4958079"/>
          </a:xfrm>
          <a:prstGeom prst="rect">
            <a:avLst/>
          </a:prstGeom>
          <a:ln w="19050">
            <a:solidFill>
              <a:schemeClr val="tx1"/>
            </a:solidFill>
          </a:ln>
        </p:spPr>
      </p:pic>
    </p:spTree>
    <p:extLst>
      <p:ext uri="{BB962C8B-B14F-4D97-AF65-F5344CB8AC3E}">
        <p14:creationId xmlns:p14="http://schemas.microsoft.com/office/powerpoint/2010/main" val="1367284960"/>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CACFC65-AA56-6CA8-F1A0-10701751A5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3032" y="-31420"/>
            <a:ext cx="1818947" cy="562898"/>
          </a:xfrm>
          <a:prstGeom prst="rect">
            <a:avLst/>
          </a:prstGeom>
        </p:spPr>
      </p:pic>
      <p:sp>
        <p:nvSpPr>
          <p:cNvPr id="2" name="Footer Placeholder 1">
            <a:extLst>
              <a:ext uri="{FF2B5EF4-FFF2-40B4-BE49-F238E27FC236}">
                <a16:creationId xmlns:a16="http://schemas.microsoft.com/office/drawing/2014/main" id="{BD9B63D4-1ABD-4FD2-4BBC-AB90A39A6FD8}"/>
              </a:ext>
            </a:extLst>
          </p:cNvPr>
          <p:cNvSpPr>
            <a:spLocks noGrp="1"/>
          </p:cNvSpPr>
          <p:nvPr>
            <p:ph type="ftr" sz="quarter" idx="11"/>
          </p:nvPr>
        </p:nvSpPr>
        <p:spPr>
          <a:xfrm>
            <a:off x="5493192" y="6136551"/>
            <a:ext cx="1199854" cy="365125"/>
          </a:xfrm>
        </p:spPr>
        <p:txBody>
          <a:bodyPr/>
          <a:lstStyle/>
          <a:p>
            <a:r>
              <a:rPr lang="en-US"/>
              <a:t>News Analysis</a:t>
            </a:r>
            <a:endParaRPr lang="en-US" dirty="0"/>
          </a:p>
        </p:txBody>
      </p:sp>
      <p:sp>
        <p:nvSpPr>
          <p:cNvPr id="3" name="Slide Number Placeholder 2">
            <a:extLst>
              <a:ext uri="{FF2B5EF4-FFF2-40B4-BE49-F238E27FC236}">
                <a16:creationId xmlns:a16="http://schemas.microsoft.com/office/drawing/2014/main" id="{8664BCB2-EBD2-9872-29AC-B10ABFA5CDD1}"/>
              </a:ext>
            </a:extLst>
          </p:cNvPr>
          <p:cNvSpPr>
            <a:spLocks noGrp="1"/>
          </p:cNvSpPr>
          <p:nvPr>
            <p:ph type="sldNum" sz="quarter" idx="12"/>
          </p:nvPr>
        </p:nvSpPr>
        <p:spPr>
          <a:xfrm>
            <a:off x="11281144" y="6087920"/>
            <a:ext cx="342350" cy="365125"/>
          </a:xfrm>
        </p:spPr>
        <p:txBody>
          <a:bodyPr/>
          <a:lstStyle/>
          <a:p>
            <a:fld id="{49ABCAEC-7D34-E549-A96E-FCEDAADBE4B0}" type="slidenum">
              <a:rPr lang="en-US" smtClean="0"/>
              <a:t>11</a:t>
            </a:fld>
            <a:endParaRPr lang="en-US" dirty="0"/>
          </a:p>
        </p:txBody>
      </p:sp>
      <p:pic>
        <p:nvPicPr>
          <p:cNvPr id="5" name="Picture 4">
            <a:extLst>
              <a:ext uri="{FF2B5EF4-FFF2-40B4-BE49-F238E27FC236}">
                <a16:creationId xmlns:a16="http://schemas.microsoft.com/office/drawing/2014/main" id="{A463D042-3A61-5954-6A7B-E5B136B87D9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20648" y="-31420"/>
            <a:ext cx="12253603" cy="6889420"/>
          </a:xfrm>
          <a:prstGeom prst="rect">
            <a:avLst/>
          </a:prstGeom>
        </p:spPr>
      </p:pic>
      <p:sp>
        <p:nvSpPr>
          <p:cNvPr id="10" name="Title 5">
            <a:extLst>
              <a:ext uri="{FF2B5EF4-FFF2-40B4-BE49-F238E27FC236}">
                <a16:creationId xmlns:a16="http://schemas.microsoft.com/office/drawing/2014/main" id="{A555D049-FA71-8267-CCB0-2EB8F36E0041}"/>
              </a:ext>
            </a:extLst>
          </p:cNvPr>
          <p:cNvSpPr>
            <a:spLocks noGrp="1"/>
          </p:cNvSpPr>
          <p:nvPr>
            <p:ph type="title"/>
          </p:nvPr>
        </p:nvSpPr>
        <p:spPr>
          <a:xfrm>
            <a:off x="321782" y="3081037"/>
            <a:ext cx="3422059" cy="664505"/>
          </a:xfrm>
        </p:spPr>
        <p:txBody>
          <a:bodyPr>
            <a:normAutofit fontScale="90000"/>
          </a:bodyPr>
          <a:lstStyle/>
          <a:p>
            <a:r>
              <a:rPr lang="en-IN" dirty="0"/>
              <a:t>THANK YOU</a:t>
            </a:r>
          </a:p>
        </p:txBody>
      </p:sp>
    </p:spTree>
    <p:extLst>
      <p:ext uri="{BB962C8B-B14F-4D97-AF65-F5344CB8AC3E}">
        <p14:creationId xmlns:p14="http://schemas.microsoft.com/office/powerpoint/2010/main" val="4218626080"/>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5" name="Group 2054">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2056" name="Oval 2055">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58"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59" name="Oval 2058">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Oval 2059">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Oval 2060">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63"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64" name="Oval 2063">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Oval 2064">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Oval 2066">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69"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0" name="Oval 2069">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Oval 2070">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2" name="Oval 2071">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4"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5"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6"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7"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8"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9"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081" name="Straight Connector 2080">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2083" name="Rectangle 2082">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B8C2AAB6-C897-0FCC-28B5-901EB86C4DF4}"/>
              </a:ext>
            </a:extLst>
          </p:cNvPr>
          <p:cNvSpPr>
            <a:spLocks noGrp="1"/>
          </p:cNvSpPr>
          <p:nvPr>
            <p:ph type="title"/>
          </p:nvPr>
        </p:nvSpPr>
        <p:spPr>
          <a:xfrm>
            <a:off x="360598" y="1934412"/>
            <a:ext cx="4026850" cy="1927111"/>
          </a:xfrm>
        </p:spPr>
        <p:txBody>
          <a:bodyPr vert="horz" lIns="91440" tIns="45720" rIns="91440" bIns="45720" rtlCol="0" anchor="t">
            <a:normAutofit fontScale="90000"/>
          </a:bodyPr>
          <a:lstStyle/>
          <a:p>
            <a:pPr algn="ctr">
              <a:lnSpc>
                <a:spcPct val="150000"/>
              </a:lnSpc>
            </a:pPr>
            <a:r>
              <a:rPr lang="en-US" sz="3000" dirty="0"/>
              <a:t>News Analysis on Union Budget 2024-25 New Tax Regime </a:t>
            </a:r>
          </a:p>
        </p:txBody>
      </p:sp>
      <p:grpSp>
        <p:nvGrpSpPr>
          <p:cNvPr id="2085" name="Group 2084">
            <a:extLst>
              <a:ext uri="{FF2B5EF4-FFF2-40B4-BE49-F238E27FC236}">
                <a16:creationId xmlns:a16="http://schemas.microsoft.com/office/drawing/2014/main" id="{BCFFF971-DAC9-F44B-9F22-4B030B6B6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2086" name="Freeform 39">
              <a:extLst>
                <a:ext uri="{FF2B5EF4-FFF2-40B4-BE49-F238E27FC236}">
                  <a16:creationId xmlns:a16="http://schemas.microsoft.com/office/drawing/2014/main" id="{2E3E7145-2B02-8142-A82F-FFCA717D6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87" name="Freeform 41">
              <a:extLst>
                <a:ext uri="{FF2B5EF4-FFF2-40B4-BE49-F238E27FC236}">
                  <a16:creationId xmlns:a16="http://schemas.microsoft.com/office/drawing/2014/main" id="{33EA453D-E925-4C4C-A1E9-D54E82602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88" name="Freeform 43">
              <a:extLst>
                <a:ext uri="{FF2B5EF4-FFF2-40B4-BE49-F238E27FC236}">
                  <a16:creationId xmlns:a16="http://schemas.microsoft.com/office/drawing/2014/main" id="{CBA4AF6C-8831-A34A-91A3-CC6ED3566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89" name="Freeform 44">
              <a:extLst>
                <a:ext uri="{FF2B5EF4-FFF2-40B4-BE49-F238E27FC236}">
                  <a16:creationId xmlns:a16="http://schemas.microsoft.com/office/drawing/2014/main" id="{8B12A352-6C2B-B94E-82E0-45D881BB7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091" name="Straight Connector 2090">
            <a:extLst>
              <a:ext uri="{FF2B5EF4-FFF2-40B4-BE49-F238E27FC236}">
                <a16:creationId xmlns:a16="http://schemas.microsoft.com/office/drawing/2014/main" id="{51D4F49C-5EE1-6C4F-858E-AE02CC2CD5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D862676-499F-152F-9E85-53EFAFDD3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3032" y="-31420"/>
            <a:ext cx="1818947" cy="562898"/>
          </a:xfrm>
          <a:prstGeom prst="rect">
            <a:avLst/>
          </a:prstGeom>
        </p:spPr>
      </p:pic>
      <p:sp>
        <p:nvSpPr>
          <p:cNvPr id="12" name="Footer Placeholder 11">
            <a:extLst>
              <a:ext uri="{FF2B5EF4-FFF2-40B4-BE49-F238E27FC236}">
                <a16:creationId xmlns:a16="http://schemas.microsoft.com/office/drawing/2014/main" id="{73FBC4D8-EF20-58AB-2D78-AEE317A24862}"/>
              </a:ext>
            </a:extLst>
          </p:cNvPr>
          <p:cNvSpPr>
            <a:spLocks noGrp="1"/>
          </p:cNvSpPr>
          <p:nvPr>
            <p:ph type="ftr" sz="quarter" idx="11"/>
          </p:nvPr>
        </p:nvSpPr>
        <p:spPr>
          <a:xfrm>
            <a:off x="5528960" y="6107429"/>
            <a:ext cx="1130723" cy="365125"/>
          </a:xfrm>
        </p:spPr>
        <p:txBody>
          <a:bodyPr/>
          <a:lstStyle/>
          <a:p>
            <a:r>
              <a:rPr lang="en-US" dirty="0"/>
              <a:t>News Analysis</a:t>
            </a:r>
          </a:p>
        </p:txBody>
      </p:sp>
      <p:sp>
        <p:nvSpPr>
          <p:cNvPr id="14" name="Slide Number Placeholder 13">
            <a:extLst>
              <a:ext uri="{FF2B5EF4-FFF2-40B4-BE49-F238E27FC236}">
                <a16:creationId xmlns:a16="http://schemas.microsoft.com/office/drawing/2014/main" id="{A584EDCF-D6A6-058C-CF08-07E94D0FA8F7}"/>
              </a:ext>
            </a:extLst>
          </p:cNvPr>
          <p:cNvSpPr>
            <a:spLocks noGrp="1"/>
          </p:cNvSpPr>
          <p:nvPr>
            <p:ph type="sldNum" sz="quarter" idx="12"/>
          </p:nvPr>
        </p:nvSpPr>
        <p:spPr>
          <a:xfrm>
            <a:off x="11252343" y="6107430"/>
            <a:ext cx="336732" cy="365125"/>
          </a:xfrm>
        </p:spPr>
        <p:txBody>
          <a:bodyPr/>
          <a:lstStyle/>
          <a:p>
            <a:fld id="{49ABCAEC-7D34-E549-A96E-FCEDAADBE4B0}" type="slidenum">
              <a:rPr lang="en-US" smtClean="0"/>
              <a:t>2</a:t>
            </a:fld>
            <a:endParaRPr lang="en-US"/>
          </a:p>
        </p:txBody>
      </p:sp>
      <p:pic>
        <p:nvPicPr>
          <p:cNvPr id="3" name="Picture 2">
            <a:extLst>
              <a:ext uri="{FF2B5EF4-FFF2-40B4-BE49-F238E27FC236}">
                <a16:creationId xmlns:a16="http://schemas.microsoft.com/office/drawing/2014/main" id="{FCCD0A05-B199-0CCD-D8EB-C214FAE7C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9592" y="806364"/>
            <a:ext cx="6969483" cy="4895299"/>
          </a:xfrm>
          <a:prstGeom prst="rect">
            <a:avLst/>
          </a:prstGeom>
          <a:ln w="19050">
            <a:solidFill>
              <a:schemeClr val="tx1"/>
            </a:solidFill>
          </a:ln>
        </p:spPr>
      </p:pic>
    </p:spTree>
    <p:extLst>
      <p:ext uri="{BB962C8B-B14F-4D97-AF65-F5344CB8AC3E}">
        <p14:creationId xmlns:p14="http://schemas.microsoft.com/office/powerpoint/2010/main" val="2218273221"/>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person running on a red track with a dollar bill attached to it&#10;&#10;Description automatically generated">
            <a:extLst>
              <a:ext uri="{FF2B5EF4-FFF2-40B4-BE49-F238E27FC236}">
                <a16:creationId xmlns:a16="http://schemas.microsoft.com/office/drawing/2014/main" id="{2B1C503A-D879-D635-E559-877B54EEE60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4356" y="1524770"/>
            <a:ext cx="5491644" cy="4488404"/>
          </a:xfrm>
          <a:ln w="19050">
            <a:solidFill>
              <a:schemeClr val="tx1"/>
            </a:solidFill>
          </a:ln>
        </p:spPr>
      </p:pic>
      <p:pic>
        <p:nvPicPr>
          <p:cNvPr id="9" name="Picture 8">
            <a:extLst>
              <a:ext uri="{FF2B5EF4-FFF2-40B4-BE49-F238E27FC236}">
                <a16:creationId xmlns:a16="http://schemas.microsoft.com/office/drawing/2014/main" id="{1CACFC65-AA56-6CA8-F1A0-10701751A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3032" y="-31420"/>
            <a:ext cx="1818947" cy="562898"/>
          </a:xfrm>
          <a:prstGeom prst="rect">
            <a:avLst/>
          </a:prstGeom>
        </p:spPr>
      </p:pic>
      <p:pic>
        <p:nvPicPr>
          <p:cNvPr id="11" name="Picture 10" descr="A logo with elephants and text&#10;&#10;Description automatically generated">
            <a:extLst>
              <a:ext uri="{FF2B5EF4-FFF2-40B4-BE49-F238E27FC236}">
                <a16:creationId xmlns:a16="http://schemas.microsoft.com/office/drawing/2014/main" id="{3406FC92-DAD1-2BBF-16FF-157F81609A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194" y="119209"/>
            <a:ext cx="5063612" cy="1301391"/>
          </a:xfrm>
          <a:prstGeom prst="rect">
            <a:avLst/>
          </a:prstGeom>
        </p:spPr>
      </p:pic>
      <p:sp>
        <p:nvSpPr>
          <p:cNvPr id="12" name="Footer Placeholder 11">
            <a:extLst>
              <a:ext uri="{FF2B5EF4-FFF2-40B4-BE49-F238E27FC236}">
                <a16:creationId xmlns:a16="http://schemas.microsoft.com/office/drawing/2014/main" id="{E8FA17B2-2243-F40C-289C-C53D623FAA0D}"/>
              </a:ext>
            </a:extLst>
          </p:cNvPr>
          <p:cNvSpPr>
            <a:spLocks noGrp="1"/>
          </p:cNvSpPr>
          <p:nvPr>
            <p:ph type="ftr" sz="quarter" idx="11"/>
          </p:nvPr>
        </p:nvSpPr>
        <p:spPr>
          <a:xfrm>
            <a:off x="5498588" y="6118368"/>
            <a:ext cx="1194824" cy="365125"/>
          </a:xfrm>
        </p:spPr>
        <p:txBody>
          <a:bodyPr/>
          <a:lstStyle/>
          <a:p>
            <a:r>
              <a:rPr lang="en-US" dirty="0"/>
              <a:t>News Analysis</a:t>
            </a:r>
          </a:p>
        </p:txBody>
      </p:sp>
      <p:sp>
        <p:nvSpPr>
          <p:cNvPr id="13" name="Slide Number Placeholder 12">
            <a:extLst>
              <a:ext uri="{FF2B5EF4-FFF2-40B4-BE49-F238E27FC236}">
                <a16:creationId xmlns:a16="http://schemas.microsoft.com/office/drawing/2014/main" id="{35A016CE-7520-8BC1-FC45-CAC9751FD4FD}"/>
              </a:ext>
            </a:extLst>
          </p:cNvPr>
          <p:cNvSpPr>
            <a:spLocks noGrp="1"/>
          </p:cNvSpPr>
          <p:nvPr>
            <p:ph type="sldNum" sz="quarter" idx="12"/>
          </p:nvPr>
        </p:nvSpPr>
        <p:spPr>
          <a:xfrm>
            <a:off x="11287432" y="6091925"/>
            <a:ext cx="336062" cy="365125"/>
          </a:xfrm>
        </p:spPr>
        <p:txBody>
          <a:bodyPr/>
          <a:lstStyle/>
          <a:p>
            <a:fld id="{49ABCAEC-7D34-E549-A96E-FCEDAADBE4B0}" type="slidenum">
              <a:rPr lang="en-US" smtClean="0"/>
              <a:t>3</a:t>
            </a:fld>
            <a:endParaRPr lang="en-US" dirty="0"/>
          </a:p>
        </p:txBody>
      </p:sp>
      <p:sp>
        <p:nvSpPr>
          <p:cNvPr id="4" name="TextBox 3">
            <a:extLst>
              <a:ext uri="{FF2B5EF4-FFF2-40B4-BE49-F238E27FC236}">
                <a16:creationId xmlns:a16="http://schemas.microsoft.com/office/drawing/2014/main" id="{6A6E3290-5D63-5204-932F-27203FAE6945}"/>
              </a:ext>
            </a:extLst>
          </p:cNvPr>
          <p:cNvSpPr txBox="1"/>
          <p:nvPr/>
        </p:nvSpPr>
        <p:spPr>
          <a:xfrm>
            <a:off x="6278880" y="1507456"/>
            <a:ext cx="5308764" cy="3977820"/>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n-US" sz="1600" b="1" dirty="0">
                <a:latin typeface="Times New Roman" panose="02020603050405020304" pitchFamily="18" charset="0"/>
                <a:cs typeface="Times New Roman" panose="02020603050405020304" pitchFamily="18" charset="0"/>
              </a:rPr>
              <a:t>Changes to the New Tax Regime</a:t>
            </a:r>
          </a:p>
          <a:p>
            <a:pPr marL="538163" indent="-285750" algn="just">
              <a:lnSpc>
                <a:spcPct val="15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Increased Standard Deduction: The standard deduction for salaried individuals has been raised from Rs 50,000 to Rs 75,000.</a:t>
            </a:r>
          </a:p>
          <a:p>
            <a:pPr marL="538163" indent="-285750" algn="just">
              <a:lnSpc>
                <a:spcPct val="15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Revised Tax Slabs: Tax slabs have been adjusted to make the new tax regime more attractive.</a:t>
            </a:r>
          </a:p>
          <a:p>
            <a:pPr marL="803275" lvl="1" indent="-285750" algn="just">
              <a:lnSpc>
                <a:spcPct val="150000"/>
              </a:lnSpc>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Income up to Rs 3 lakh: Tax-free</a:t>
            </a:r>
          </a:p>
          <a:p>
            <a:pPr marL="803275" lvl="1" indent="-285750" algn="just">
              <a:lnSpc>
                <a:spcPct val="150000"/>
              </a:lnSpc>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Income between Rs 3 lakh and Rs 7 lakh: Taxed at 5%</a:t>
            </a:r>
          </a:p>
          <a:p>
            <a:pPr marL="803275" lvl="1" indent="-285750" algn="just">
              <a:lnSpc>
                <a:spcPct val="150000"/>
              </a:lnSpc>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Income between Rs 7 lakh and Rs 10 lakh: Taxed at 10%</a:t>
            </a:r>
          </a:p>
          <a:p>
            <a:pPr marL="803275" lvl="1" indent="-285750" algn="just">
              <a:lnSpc>
                <a:spcPct val="150000"/>
              </a:lnSpc>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Income between Rs 10 lakh and Rs 12 lakh: Taxed at 15%</a:t>
            </a:r>
          </a:p>
          <a:p>
            <a:pPr marL="803275" lvl="1" indent="-285750" algn="just">
              <a:lnSpc>
                <a:spcPct val="150000"/>
              </a:lnSpc>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Income between Rs 12 lakh and Rs 15 lakh: Taxed at 20%</a:t>
            </a:r>
          </a:p>
          <a:p>
            <a:pPr marL="803275" lvl="1" indent="-285750" algn="just">
              <a:lnSpc>
                <a:spcPct val="150000"/>
              </a:lnSpc>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Income above Rs 15 lakh: Taxed at 30%</a:t>
            </a:r>
          </a:p>
        </p:txBody>
      </p:sp>
    </p:spTree>
    <p:extLst>
      <p:ext uri="{BB962C8B-B14F-4D97-AF65-F5344CB8AC3E}">
        <p14:creationId xmlns:p14="http://schemas.microsoft.com/office/powerpoint/2010/main" val="1266633452"/>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F1BE7A6-E535-793E-83BF-C81EC275A7AA}"/>
              </a:ext>
            </a:extLst>
          </p:cNvPr>
          <p:cNvSpPr>
            <a:spLocks noGrp="1"/>
          </p:cNvSpPr>
          <p:nvPr>
            <p:ph type="ftr" sz="quarter" idx="11"/>
          </p:nvPr>
        </p:nvSpPr>
        <p:spPr/>
        <p:txBody>
          <a:bodyPr/>
          <a:lstStyle/>
          <a:p>
            <a:r>
              <a:rPr lang="en-US"/>
              <a:t>News Analysis</a:t>
            </a:r>
            <a:endParaRPr lang="en-US" dirty="0"/>
          </a:p>
        </p:txBody>
      </p:sp>
      <p:sp>
        <p:nvSpPr>
          <p:cNvPr id="6" name="Slide Number Placeholder 5">
            <a:extLst>
              <a:ext uri="{FF2B5EF4-FFF2-40B4-BE49-F238E27FC236}">
                <a16:creationId xmlns:a16="http://schemas.microsoft.com/office/drawing/2014/main" id="{4E1DD405-A9D6-D271-DA87-F3A9F78EBD7F}"/>
              </a:ext>
            </a:extLst>
          </p:cNvPr>
          <p:cNvSpPr>
            <a:spLocks noGrp="1"/>
          </p:cNvSpPr>
          <p:nvPr>
            <p:ph type="sldNum" sz="quarter" idx="12"/>
          </p:nvPr>
        </p:nvSpPr>
        <p:spPr/>
        <p:txBody>
          <a:bodyPr/>
          <a:lstStyle/>
          <a:p>
            <a:fld id="{49ABCAEC-7D34-E549-A96E-FCEDAADBE4B0}" type="slidenum">
              <a:rPr lang="en-US" smtClean="0"/>
              <a:t>4</a:t>
            </a:fld>
            <a:endParaRPr lang="en-US" dirty="0"/>
          </a:p>
        </p:txBody>
      </p:sp>
      <p:sp>
        <p:nvSpPr>
          <p:cNvPr id="8" name="TextBox 7">
            <a:extLst>
              <a:ext uri="{FF2B5EF4-FFF2-40B4-BE49-F238E27FC236}">
                <a16:creationId xmlns:a16="http://schemas.microsoft.com/office/drawing/2014/main" id="{1BCB7485-1AEF-135A-4CA9-BED31A278A93}"/>
              </a:ext>
            </a:extLst>
          </p:cNvPr>
          <p:cNvSpPr txBox="1"/>
          <p:nvPr/>
        </p:nvSpPr>
        <p:spPr>
          <a:xfrm>
            <a:off x="565150" y="1516934"/>
            <a:ext cx="5144770" cy="4624151"/>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n-US" sz="1600" b="1" dirty="0">
                <a:latin typeface="Times New Roman" panose="02020603050405020304" pitchFamily="18" charset="0"/>
                <a:cs typeface="Times New Roman" panose="02020603050405020304" pitchFamily="18" charset="0"/>
              </a:rPr>
              <a:t>Impact on Taxpayers</a:t>
            </a:r>
          </a:p>
          <a:p>
            <a:pPr marL="630238" indent="-285750" algn="just">
              <a:lnSpc>
                <a:spcPct val="150000"/>
              </a:lnSpc>
              <a:buFont typeface="Wingdings" panose="05000000000000000000" pitchFamily="2" charset="2"/>
              <a:buChar char="Ø"/>
            </a:pPr>
            <a:r>
              <a:rPr lang="en-US" sz="1400" b="1" dirty="0">
                <a:latin typeface="Times New Roman" panose="02020603050405020304" pitchFamily="18" charset="0"/>
                <a:cs typeface="Times New Roman" panose="02020603050405020304" pitchFamily="18" charset="0"/>
              </a:rPr>
              <a:t>Potential Savings:</a:t>
            </a:r>
            <a:r>
              <a:rPr lang="en-US" sz="1400" dirty="0">
                <a:latin typeface="Times New Roman" panose="02020603050405020304" pitchFamily="18" charset="0"/>
                <a:cs typeface="Times New Roman" panose="02020603050405020304" pitchFamily="18" charset="0"/>
              </a:rPr>
              <a:t> Salaried individuals can save up to Rs 17,500 annually under the new tax regime due to the combined effect of the increased standard deduction and revised tax slabs.</a:t>
            </a:r>
          </a:p>
          <a:p>
            <a:pPr marL="630238" indent="-285750" algn="just">
              <a:lnSpc>
                <a:spcPct val="150000"/>
              </a:lnSpc>
              <a:buFont typeface="Wingdings" panose="05000000000000000000" pitchFamily="2" charset="2"/>
              <a:buChar char="Ø"/>
            </a:pPr>
            <a:r>
              <a:rPr lang="en-US" sz="1400" b="1" dirty="0">
                <a:latin typeface="Times New Roman" panose="02020603050405020304" pitchFamily="18" charset="0"/>
                <a:cs typeface="Times New Roman" panose="02020603050405020304" pitchFamily="18" charset="0"/>
              </a:rPr>
              <a:t>Middle Class Benefits: </a:t>
            </a:r>
            <a:r>
              <a:rPr lang="en-US" sz="1400" dirty="0">
                <a:latin typeface="Times New Roman" panose="02020603050405020304" pitchFamily="18" charset="0"/>
                <a:cs typeface="Times New Roman" panose="02020603050405020304" pitchFamily="18" charset="0"/>
              </a:rPr>
              <a:t>The changes are expected to put more disposable income in the hands of the middle class.</a:t>
            </a:r>
          </a:p>
          <a:p>
            <a:pPr marL="630238" indent="-285750" algn="just">
              <a:lnSpc>
                <a:spcPct val="150000"/>
              </a:lnSpc>
              <a:buFont typeface="Wingdings" panose="05000000000000000000" pitchFamily="2" charset="2"/>
              <a:buChar char="Ø"/>
            </a:pPr>
            <a:r>
              <a:rPr lang="en-US" sz="1400" b="1" dirty="0">
                <a:latin typeface="Times New Roman" panose="02020603050405020304" pitchFamily="18" charset="0"/>
                <a:cs typeface="Times New Roman" panose="02020603050405020304" pitchFamily="18" charset="0"/>
              </a:rPr>
              <a:t>Comparison with Old Regime: </a:t>
            </a:r>
            <a:r>
              <a:rPr lang="en-US" sz="1400" dirty="0">
                <a:latin typeface="Times New Roman" panose="02020603050405020304" pitchFamily="18" charset="0"/>
                <a:cs typeface="Times New Roman" panose="02020603050405020304" pitchFamily="18" charset="0"/>
              </a:rPr>
              <a:t>The article compares tax liabilities under the new and old tax regimes for different income levels, considering factors like investments and deductions.</a:t>
            </a:r>
          </a:p>
          <a:p>
            <a:pPr marL="630238" indent="-285750" algn="just">
              <a:lnSpc>
                <a:spcPct val="150000"/>
              </a:lnSpc>
              <a:buFont typeface="Wingdings" panose="05000000000000000000" pitchFamily="2" charset="2"/>
              <a:buChar char="Ø"/>
            </a:pPr>
            <a:r>
              <a:rPr lang="en-US" sz="1400" b="1" dirty="0">
                <a:latin typeface="Times New Roman" panose="02020603050405020304" pitchFamily="18" charset="0"/>
                <a:cs typeface="Times New Roman" panose="02020603050405020304" pitchFamily="18" charset="0"/>
              </a:rPr>
              <a:t>Choosing the Right Regime: </a:t>
            </a:r>
            <a:r>
              <a:rPr lang="en-US" sz="1400" dirty="0">
                <a:latin typeface="Times New Roman" panose="02020603050405020304" pitchFamily="18" charset="0"/>
                <a:cs typeface="Times New Roman" panose="02020603050405020304" pitchFamily="18" charset="0"/>
              </a:rPr>
              <a:t>The decision to opt for the new or old tax regime depends on individual income, investments, and deductions.</a:t>
            </a:r>
          </a:p>
        </p:txBody>
      </p:sp>
      <p:pic>
        <p:nvPicPr>
          <p:cNvPr id="9" name="Picture 8" descr="A logo with elephants and text&#10;&#10;Description automatically generated">
            <a:extLst>
              <a:ext uri="{FF2B5EF4-FFF2-40B4-BE49-F238E27FC236}">
                <a16:creationId xmlns:a16="http://schemas.microsoft.com/office/drawing/2014/main" id="{D8AA1059-63AE-FBE7-0285-629140D934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194" y="119209"/>
            <a:ext cx="5063612" cy="1301391"/>
          </a:xfrm>
          <a:prstGeom prst="rect">
            <a:avLst/>
          </a:prstGeom>
        </p:spPr>
      </p:pic>
      <p:pic>
        <p:nvPicPr>
          <p:cNvPr id="10" name="Picture 9">
            <a:extLst>
              <a:ext uri="{FF2B5EF4-FFF2-40B4-BE49-F238E27FC236}">
                <a16:creationId xmlns:a16="http://schemas.microsoft.com/office/drawing/2014/main" id="{E4495371-5434-9407-B3FC-053BA44AC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3032" y="-31420"/>
            <a:ext cx="1818947" cy="562898"/>
          </a:xfrm>
          <a:prstGeom prst="rect">
            <a:avLst/>
          </a:prstGeom>
        </p:spPr>
      </p:pic>
      <p:pic>
        <p:nvPicPr>
          <p:cNvPr id="2" name="Picture 2" descr="Old or New Tax Regime? 10 tips to choose which tax regime suits you better  - BusinessToday">
            <a:extLst>
              <a:ext uri="{FF2B5EF4-FFF2-40B4-BE49-F238E27FC236}">
                <a16:creationId xmlns:a16="http://schemas.microsoft.com/office/drawing/2014/main" id="{136177DE-9065-0D1F-71C7-F3EE7A4CA89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933724" y="1747520"/>
            <a:ext cx="5689770" cy="408219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45126"/>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newspaper with a hand drawing a group of people&#10;&#10;Description automatically generated">
            <a:extLst>
              <a:ext uri="{FF2B5EF4-FFF2-40B4-BE49-F238E27FC236}">
                <a16:creationId xmlns:a16="http://schemas.microsoft.com/office/drawing/2014/main" id="{90BC02AE-01FC-561F-55F2-88707A21A4C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6350" y="1066800"/>
            <a:ext cx="5791200" cy="4947919"/>
          </a:xfrm>
          <a:ln w="19050">
            <a:solidFill>
              <a:schemeClr val="tx1"/>
            </a:solidFill>
          </a:ln>
        </p:spPr>
      </p:pic>
      <p:pic>
        <p:nvPicPr>
          <p:cNvPr id="9" name="Picture 8">
            <a:extLst>
              <a:ext uri="{FF2B5EF4-FFF2-40B4-BE49-F238E27FC236}">
                <a16:creationId xmlns:a16="http://schemas.microsoft.com/office/drawing/2014/main" id="{1CACFC65-AA56-6CA8-F1A0-10701751A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3032" y="-31420"/>
            <a:ext cx="1818947" cy="562898"/>
          </a:xfrm>
          <a:prstGeom prst="rect">
            <a:avLst/>
          </a:prstGeom>
        </p:spPr>
      </p:pic>
      <p:pic>
        <p:nvPicPr>
          <p:cNvPr id="13" name="Picture 12" descr="A black background with red text&#10;&#10;Description automatically generated">
            <a:extLst>
              <a:ext uri="{FF2B5EF4-FFF2-40B4-BE49-F238E27FC236}">
                <a16:creationId xmlns:a16="http://schemas.microsoft.com/office/drawing/2014/main" id="{BA63A6D1-515C-9BDC-7A6E-7FD1A45648DE}"/>
              </a:ext>
            </a:extLst>
          </p:cNvPr>
          <p:cNvPicPr>
            <a:picLocks noChangeAspect="1"/>
          </p:cNvPicPr>
          <p:nvPr/>
        </p:nvPicPr>
        <p:blipFill rotWithShape="1">
          <a:blip r:embed="rId4">
            <a:extLst>
              <a:ext uri="{28A0092B-C50C-407E-A947-70E740481C1C}">
                <a14:useLocalDpi xmlns:a14="http://schemas.microsoft.com/office/drawing/2010/main" val="0"/>
              </a:ext>
            </a:extLst>
          </a:blip>
          <a:srcRect t="26072" b="30832"/>
          <a:stretch/>
        </p:blipFill>
        <p:spPr>
          <a:xfrm>
            <a:off x="3085710" y="44344"/>
            <a:ext cx="6020580" cy="701041"/>
          </a:xfrm>
          <a:prstGeom prst="rect">
            <a:avLst/>
          </a:prstGeom>
        </p:spPr>
      </p:pic>
      <p:sp>
        <p:nvSpPr>
          <p:cNvPr id="14" name="Footer Placeholder 13">
            <a:extLst>
              <a:ext uri="{FF2B5EF4-FFF2-40B4-BE49-F238E27FC236}">
                <a16:creationId xmlns:a16="http://schemas.microsoft.com/office/drawing/2014/main" id="{88DAE204-3CC3-26F1-1223-B443F19D4DDC}"/>
              </a:ext>
            </a:extLst>
          </p:cNvPr>
          <p:cNvSpPr>
            <a:spLocks noGrp="1"/>
          </p:cNvSpPr>
          <p:nvPr>
            <p:ph type="ftr" sz="quarter" idx="11"/>
          </p:nvPr>
        </p:nvSpPr>
        <p:spPr>
          <a:xfrm>
            <a:off x="5542833" y="6091924"/>
            <a:ext cx="1106334" cy="365125"/>
          </a:xfrm>
        </p:spPr>
        <p:txBody>
          <a:bodyPr/>
          <a:lstStyle/>
          <a:p>
            <a:r>
              <a:rPr lang="en-US" dirty="0"/>
              <a:t>News Analysis</a:t>
            </a:r>
          </a:p>
        </p:txBody>
      </p:sp>
      <p:sp>
        <p:nvSpPr>
          <p:cNvPr id="15" name="Slide Number Placeholder 14">
            <a:extLst>
              <a:ext uri="{FF2B5EF4-FFF2-40B4-BE49-F238E27FC236}">
                <a16:creationId xmlns:a16="http://schemas.microsoft.com/office/drawing/2014/main" id="{87F0EDE4-BA77-D835-B3E6-1D00175B4101}"/>
              </a:ext>
            </a:extLst>
          </p:cNvPr>
          <p:cNvSpPr>
            <a:spLocks noGrp="1"/>
          </p:cNvSpPr>
          <p:nvPr>
            <p:ph type="sldNum" sz="quarter" idx="12"/>
          </p:nvPr>
        </p:nvSpPr>
        <p:spPr>
          <a:xfrm>
            <a:off x="11277600" y="6091925"/>
            <a:ext cx="345894" cy="365125"/>
          </a:xfrm>
        </p:spPr>
        <p:txBody>
          <a:bodyPr/>
          <a:lstStyle/>
          <a:p>
            <a:fld id="{49ABCAEC-7D34-E549-A96E-FCEDAADBE4B0}" type="slidenum">
              <a:rPr lang="en-US" smtClean="0"/>
              <a:t>5</a:t>
            </a:fld>
            <a:endParaRPr lang="en-US" dirty="0"/>
          </a:p>
        </p:txBody>
      </p:sp>
      <p:sp>
        <p:nvSpPr>
          <p:cNvPr id="3" name="TextBox 2">
            <a:extLst>
              <a:ext uri="{FF2B5EF4-FFF2-40B4-BE49-F238E27FC236}">
                <a16:creationId xmlns:a16="http://schemas.microsoft.com/office/drawing/2014/main" id="{C9762C20-7658-D72D-9BE1-15B78A675774}"/>
              </a:ext>
            </a:extLst>
          </p:cNvPr>
          <p:cNvSpPr txBox="1"/>
          <p:nvPr/>
        </p:nvSpPr>
        <p:spPr>
          <a:xfrm>
            <a:off x="6631323" y="1736515"/>
            <a:ext cx="4974327" cy="3608488"/>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sz="1400" b="1" dirty="0">
                <a:latin typeface="Times New Roman" panose="02020603050405020304" pitchFamily="18" charset="0"/>
                <a:cs typeface="Times New Roman" panose="02020603050405020304" pitchFamily="18" charset="0"/>
              </a:rPr>
              <a:t>New Tax Regime Changes</a:t>
            </a:r>
          </a:p>
          <a:p>
            <a:pPr marL="538163" indent="-285750" algn="just">
              <a:lnSpc>
                <a:spcPct val="150000"/>
              </a:lnSpc>
              <a:buFont typeface="Wingdings" panose="05000000000000000000" pitchFamily="2" charset="2"/>
              <a:buChar char="v"/>
            </a:pPr>
            <a:r>
              <a:rPr lang="en-US" sz="1400" b="1" dirty="0">
                <a:latin typeface="Times New Roman" panose="02020603050405020304" pitchFamily="18" charset="0"/>
                <a:cs typeface="Times New Roman" panose="02020603050405020304" pitchFamily="18" charset="0"/>
              </a:rPr>
              <a:t>Increased Standard Deduction:</a:t>
            </a:r>
            <a:r>
              <a:rPr lang="en-US" sz="1400" dirty="0">
                <a:latin typeface="Times New Roman" panose="02020603050405020304" pitchFamily="18" charset="0"/>
                <a:cs typeface="Times New Roman" panose="02020603050405020304" pitchFamily="18" charset="0"/>
              </a:rPr>
              <a:t> The standard deduction for salaried employees opting for the new tax regime has been raised from Rs 50,000 to Rs 75,000.</a:t>
            </a:r>
          </a:p>
          <a:p>
            <a:pPr marL="538163" indent="-285750" algn="just">
              <a:lnSpc>
                <a:spcPct val="150000"/>
              </a:lnSpc>
              <a:buFont typeface="Wingdings" panose="05000000000000000000" pitchFamily="2" charset="2"/>
              <a:buChar char="v"/>
            </a:pPr>
            <a:r>
              <a:rPr lang="en-US" sz="1400" b="1" dirty="0">
                <a:latin typeface="Times New Roman" panose="02020603050405020304" pitchFamily="18" charset="0"/>
                <a:cs typeface="Times New Roman" panose="02020603050405020304" pitchFamily="18" charset="0"/>
              </a:rPr>
              <a:t>Revised Tax Slabs: </a:t>
            </a:r>
            <a:r>
              <a:rPr lang="en-US" sz="1400" dirty="0">
                <a:latin typeface="Times New Roman" panose="02020603050405020304" pitchFamily="18" charset="0"/>
                <a:cs typeface="Times New Roman" panose="02020603050405020304" pitchFamily="18" charset="0"/>
              </a:rPr>
              <a:t>The tax slabs have been adjusted. The 5% tax rate now applies to income between Rs 3 lakh and Rs 7 lakh, and the 10% rate applies to income between Rs 7 lakh and Rs 10 lakh.</a:t>
            </a:r>
          </a:p>
          <a:p>
            <a:pPr marL="538163" indent="-285750" algn="just">
              <a:lnSpc>
                <a:spcPct val="150000"/>
              </a:lnSpc>
              <a:buFont typeface="Wingdings" panose="05000000000000000000" pitchFamily="2" charset="2"/>
              <a:buChar char="v"/>
            </a:pPr>
            <a:r>
              <a:rPr lang="en-US" sz="1400" b="1" dirty="0">
                <a:latin typeface="Times New Roman" panose="02020603050405020304" pitchFamily="18" charset="0"/>
                <a:cs typeface="Times New Roman" panose="02020603050405020304" pitchFamily="18" charset="0"/>
              </a:rPr>
              <a:t>Potential Tax Savings: </a:t>
            </a:r>
            <a:r>
              <a:rPr lang="en-US" sz="1400" dirty="0">
                <a:latin typeface="Times New Roman" panose="02020603050405020304" pitchFamily="18" charset="0"/>
                <a:cs typeface="Times New Roman" panose="02020603050405020304" pitchFamily="18" charset="0"/>
              </a:rPr>
              <a:t>These changes are expected to result in tax savings of around Rs 17,500 for salaried individuals with an income of around Rs 7.2 lakh.</a:t>
            </a:r>
          </a:p>
        </p:txBody>
      </p:sp>
    </p:spTree>
    <p:extLst>
      <p:ext uri="{BB962C8B-B14F-4D97-AF65-F5344CB8AC3E}">
        <p14:creationId xmlns:p14="http://schemas.microsoft.com/office/powerpoint/2010/main" val="806171431"/>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newspaper with text on it&#10;&#10;Description automatically generated">
            <a:extLst>
              <a:ext uri="{FF2B5EF4-FFF2-40B4-BE49-F238E27FC236}">
                <a16:creationId xmlns:a16="http://schemas.microsoft.com/office/drawing/2014/main" id="{86DC4578-4F15-E353-91B0-5ACDE0B0311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89280" y="1351280"/>
            <a:ext cx="5588000" cy="4623119"/>
          </a:xfrm>
          <a:ln w="19050">
            <a:solidFill>
              <a:schemeClr val="tx1"/>
            </a:solidFill>
          </a:ln>
        </p:spPr>
      </p:pic>
      <p:pic>
        <p:nvPicPr>
          <p:cNvPr id="9" name="Picture 8">
            <a:extLst>
              <a:ext uri="{FF2B5EF4-FFF2-40B4-BE49-F238E27FC236}">
                <a16:creationId xmlns:a16="http://schemas.microsoft.com/office/drawing/2014/main" id="{1CACFC65-AA56-6CA8-F1A0-10701751A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3032" y="-31420"/>
            <a:ext cx="1818947" cy="562898"/>
          </a:xfrm>
          <a:prstGeom prst="rect">
            <a:avLst/>
          </a:prstGeom>
        </p:spPr>
      </p:pic>
      <p:pic>
        <p:nvPicPr>
          <p:cNvPr id="5" name="Graphic 4">
            <a:extLst>
              <a:ext uri="{FF2B5EF4-FFF2-40B4-BE49-F238E27FC236}">
                <a16:creationId xmlns:a16="http://schemas.microsoft.com/office/drawing/2014/main" id="{A62E5156-4416-D133-083C-5C5003C12C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70759" y="250029"/>
            <a:ext cx="7650480" cy="725012"/>
          </a:xfrm>
          <a:prstGeom prst="rect">
            <a:avLst/>
          </a:prstGeom>
        </p:spPr>
      </p:pic>
      <p:sp>
        <p:nvSpPr>
          <p:cNvPr id="10" name="Footer Placeholder 9">
            <a:extLst>
              <a:ext uri="{FF2B5EF4-FFF2-40B4-BE49-F238E27FC236}">
                <a16:creationId xmlns:a16="http://schemas.microsoft.com/office/drawing/2014/main" id="{8E9A19AA-C78D-3C9E-72DB-39E1E4C329DB}"/>
              </a:ext>
            </a:extLst>
          </p:cNvPr>
          <p:cNvSpPr>
            <a:spLocks noGrp="1"/>
          </p:cNvSpPr>
          <p:nvPr>
            <p:ph type="ftr" sz="quarter" idx="11"/>
          </p:nvPr>
        </p:nvSpPr>
        <p:spPr>
          <a:xfrm>
            <a:off x="5528083" y="6111589"/>
            <a:ext cx="1135831" cy="365125"/>
          </a:xfrm>
        </p:spPr>
        <p:txBody>
          <a:bodyPr/>
          <a:lstStyle/>
          <a:p>
            <a:r>
              <a:rPr lang="en-US" dirty="0"/>
              <a:t>News Analysis</a:t>
            </a:r>
          </a:p>
        </p:txBody>
      </p:sp>
      <p:sp>
        <p:nvSpPr>
          <p:cNvPr id="11" name="Slide Number Placeholder 10">
            <a:extLst>
              <a:ext uri="{FF2B5EF4-FFF2-40B4-BE49-F238E27FC236}">
                <a16:creationId xmlns:a16="http://schemas.microsoft.com/office/drawing/2014/main" id="{32794233-43FE-DBBC-35CE-900010491739}"/>
              </a:ext>
            </a:extLst>
          </p:cNvPr>
          <p:cNvSpPr>
            <a:spLocks noGrp="1"/>
          </p:cNvSpPr>
          <p:nvPr>
            <p:ph type="sldNum" sz="quarter" idx="12"/>
          </p:nvPr>
        </p:nvSpPr>
        <p:spPr>
          <a:xfrm>
            <a:off x="11287432" y="6111589"/>
            <a:ext cx="336062" cy="365125"/>
          </a:xfrm>
        </p:spPr>
        <p:txBody>
          <a:bodyPr/>
          <a:lstStyle/>
          <a:p>
            <a:fld id="{49ABCAEC-7D34-E549-A96E-FCEDAADBE4B0}" type="slidenum">
              <a:rPr lang="en-US" smtClean="0"/>
              <a:t>6</a:t>
            </a:fld>
            <a:endParaRPr lang="en-US" dirty="0"/>
          </a:p>
        </p:txBody>
      </p:sp>
      <p:sp>
        <p:nvSpPr>
          <p:cNvPr id="7" name="TextBox 6">
            <a:extLst>
              <a:ext uri="{FF2B5EF4-FFF2-40B4-BE49-F238E27FC236}">
                <a16:creationId xmlns:a16="http://schemas.microsoft.com/office/drawing/2014/main" id="{BA519BC9-70D7-AB81-4AE9-5B6EEF7702C7}"/>
              </a:ext>
            </a:extLst>
          </p:cNvPr>
          <p:cNvSpPr txBox="1"/>
          <p:nvPr/>
        </p:nvSpPr>
        <p:spPr>
          <a:xfrm>
            <a:off x="6370774" y="1392822"/>
            <a:ext cx="5231946" cy="4300986"/>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n-US" sz="1600" b="1" dirty="0">
                <a:latin typeface="Times New Roman" panose="02020603050405020304" pitchFamily="18" charset="0"/>
                <a:cs typeface="Times New Roman" panose="02020603050405020304" pitchFamily="18" charset="0"/>
              </a:rPr>
              <a:t>Key Points</a:t>
            </a:r>
          </a:p>
          <a:p>
            <a:pPr marL="538163" indent="-285750" algn="just">
              <a:lnSpc>
                <a:spcPct val="150000"/>
              </a:lnSpc>
              <a:buFont typeface="Wingdings" panose="05000000000000000000" pitchFamily="2" charset="2"/>
              <a:buChar char="v"/>
            </a:pPr>
            <a:r>
              <a:rPr lang="en-US" sz="1400" b="1" dirty="0">
                <a:latin typeface="Times New Roman" panose="02020603050405020304" pitchFamily="18" charset="0"/>
                <a:cs typeface="Times New Roman" panose="02020603050405020304" pitchFamily="18" charset="0"/>
              </a:rPr>
              <a:t>NPS Benefits:</a:t>
            </a:r>
            <a:r>
              <a:rPr lang="en-US" sz="1400" dirty="0">
                <a:latin typeface="Times New Roman" panose="02020603050405020304" pitchFamily="18" charset="0"/>
                <a:cs typeface="Times New Roman" panose="02020603050405020304" pitchFamily="18" charset="0"/>
              </a:rPr>
              <a:t> The government has increased the employer's contribution to the National Pension System (NPS) for private sector employees opting for the new tax regime from 10% to 14%.</a:t>
            </a:r>
          </a:p>
          <a:p>
            <a:pPr marL="538163" indent="-285750" algn="just">
              <a:lnSpc>
                <a:spcPct val="150000"/>
              </a:lnSpc>
              <a:buFont typeface="Wingdings" panose="05000000000000000000" pitchFamily="2" charset="2"/>
              <a:buChar char="v"/>
            </a:pPr>
            <a:r>
              <a:rPr lang="en-US" sz="1400" b="1" dirty="0">
                <a:latin typeface="Times New Roman" panose="02020603050405020304" pitchFamily="18" charset="0"/>
                <a:cs typeface="Times New Roman" panose="02020603050405020304" pitchFamily="18" charset="0"/>
              </a:rPr>
              <a:t>NPS </a:t>
            </a:r>
            <a:r>
              <a:rPr lang="en-US" sz="1400" b="1" dirty="0" err="1">
                <a:latin typeface="Times New Roman" panose="02020603050405020304" pitchFamily="18" charset="0"/>
                <a:cs typeface="Times New Roman" panose="02020603050405020304" pitchFamily="18" charset="0"/>
              </a:rPr>
              <a:t>Vatsalya</a:t>
            </a:r>
            <a:r>
              <a:rPr lang="en-US" sz="1400" b="1" dirty="0">
                <a:latin typeface="Times New Roman" panose="02020603050405020304" pitchFamily="18" charset="0"/>
                <a:cs typeface="Times New Roman" panose="02020603050405020304" pitchFamily="18" charset="0"/>
              </a:rPr>
              <a:t> Scheme: </a:t>
            </a:r>
            <a:r>
              <a:rPr lang="en-US" sz="1400" dirty="0">
                <a:latin typeface="Times New Roman" panose="02020603050405020304" pitchFamily="18" charset="0"/>
                <a:cs typeface="Times New Roman" panose="02020603050405020304" pitchFamily="18" charset="0"/>
              </a:rPr>
              <a:t>A new NPS scheme called 'NPS </a:t>
            </a:r>
            <a:r>
              <a:rPr lang="en-US" sz="1400" dirty="0" err="1">
                <a:latin typeface="Times New Roman" panose="02020603050405020304" pitchFamily="18" charset="0"/>
                <a:cs typeface="Times New Roman" panose="02020603050405020304" pitchFamily="18" charset="0"/>
              </a:rPr>
              <a:t>Vatsalya</a:t>
            </a:r>
            <a:r>
              <a:rPr lang="en-US" sz="1400" dirty="0">
                <a:latin typeface="Times New Roman" panose="02020603050405020304" pitchFamily="18" charset="0"/>
                <a:cs typeface="Times New Roman" panose="02020603050405020304" pitchFamily="18" charset="0"/>
              </a:rPr>
              <a:t>' has been introduced, allowing parents or guardians to open NPS accounts for minors.</a:t>
            </a:r>
          </a:p>
          <a:p>
            <a:pPr marL="538163" indent="-285750" algn="just">
              <a:lnSpc>
                <a:spcPct val="150000"/>
              </a:lnSpc>
              <a:buFont typeface="Wingdings" panose="05000000000000000000" pitchFamily="2" charset="2"/>
              <a:buChar char="v"/>
            </a:pPr>
            <a:r>
              <a:rPr lang="en-US" sz="1400" b="1" dirty="0">
                <a:latin typeface="Times New Roman" panose="02020603050405020304" pitchFamily="18" charset="0"/>
                <a:cs typeface="Times New Roman" panose="02020603050405020304" pitchFamily="18" charset="0"/>
              </a:rPr>
              <a:t>Comparison with Old Regime: </a:t>
            </a:r>
            <a:r>
              <a:rPr lang="en-US" sz="1400" dirty="0">
                <a:latin typeface="Times New Roman" panose="02020603050405020304" pitchFamily="18" charset="0"/>
                <a:cs typeface="Times New Roman" panose="02020603050405020304" pitchFamily="18" charset="0"/>
              </a:rPr>
              <a:t>The article mentions that while the new tax regime offers lower tax rates, it also removes several deductions and exemptions available under the old regime. Many taxpayers still prefer the old regime due to these benefits.</a:t>
            </a:r>
          </a:p>
        </p:txBody>
      </p:sp>
    </p:spTree>
    <p:extLst>
      <p:ext uri="{BB962C8B-B14F-4D97-AF65-F5344CB8AC3E}">
        <p14:creationId xmlns:p14="http://schemas.microsoft.com/office/powerpoint/2010/main" val="2609089793"/>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person looking at a magnifying glass&#10;&#10;Description automatically generated">
            <a:extLst>
              <a:ext uri="{FF2B5EF4-FFF2-40B4-BE49-F238E27FC236}">
                <a16:creationId xmlns:a16="http://schemas.microsoft.com/office/drawing/2014/main" id="{E94A9AC8-1474-4771-30BE-59E7FFF3D8E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14362" y="1229360"/>
            <a:ext cx="6223318" cy="4683760"/>
          </a:xfrm>
          <a:ln w="19050">
            <a:solidFill>
              <a:srgbClr val="000000"/>
            </a:solidFill>
          </a:ln>
        </p:spPr>
      </p:pic>
      <p:pic>
        <p:nvPicPr>
          <p:cNvPr id="9" name="Picture 8">
            <a:extLst>
              <a:ext uri="{FF2B5EF4-FFF2-40B4-BE49-F238E27FC236}">
                <a16:creationId xmlns:a16="http://schemas.microsoft.com/office/drawing/2014/main" id="{1CACFC65-AA56-6CA8-F1A0-10701751A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3032" y="-31420"/>
            <a:ext cx="1818947" cy="562898"/>
          </a:xfrm>
          <a:prstGeom prst="rect">
            <a:avLst/>
          </a:prstGeom>
        </p:spPr>
      </p:pic>
      <p:pic>
        <p:nvPicPr>
          <p:cNvPr id="5" name="Picture 4" descr="A black background with blue text&#10;&#10;Description automatically generated">
            <a:extLst>
              <a:ext uri="{FF2B5EF4-FFF2-40B4-BE49-F238E27FC236}">
                <a16:creationId xmlns:a16="http://schemas.microsoft.com/office/drawing/2014/main" id="{514117DC-2F40-9013-2A36-03E15C6FBA2C}"/>
              </a:ext>
            </a:extLst>
          </p:cNvPr>
          <p:cNvPicPr>
            <a:picLocks noChangeAspect="1"/>
          </p:cNvPicPr>
          <p:nvPr/>
        </p:nvPicPr>
        <p:blipFill rotWithShape="1">
          <a:blip r:embed="rId4">
            <a:extLst>
              <a:ext uri="{28A0092B-C50C-407E-A947-70E740481C1C}">
                <a14:useLocalDpi xmlns:a14="http://schemas.microsoft.com/office/drawing/2010/main" val="0"/>
              </a:ext>
            </a:extLst>
          </a:blip>
          <a:srcRect t="37833" b="34166"/>
          <a:stretch/>
        </p:blipFill>
        <p:spPr>
          <a:xfrm>
            <a:off x="3048000" y="250029"/>
            <a:ext cx="6096000" cy="853440"/>
          </a:xfrm>
          <a:prstGeom prst="rect">
            <a:avLst/>
          </a:prstGeom>
        </p:spPr>
      </p:pic>
      <p:sp>
        <p:nvSpPr>
          <p:cNvPr id="10" name="Footer Placeholder 9">
            <a:extLst>
              <a:ext uri="{FF2B5EF4-FFF2-40B4-BE49-F238E27FC236}">
                <a16:creationId xmlns:a16="http://schemas.microsoft.com/office/drawing/2014/main" id="{1161418B-48A2-F4DB-2E99-A1AD49715BDE}"/>
              </a:ext>
            </a:extLst>
          </p:cNvPr>
          <p:cNvSpPr>
            <a:spLocks noGrp="1"/>
          </p:cNvSpPr>
          <p:nvPr>
            <p:ph type="ftr" sz="quarter" idx="11"/>
          </p:nvPr>
        </p:nvSpPr>
        <p:spPr>
          <a:xfrm>
            <a:off x="5542833" y="6080924"/>
            <a:ext cx="1106334" cy="365125"/>
          </a:xfrm>
        </p:spPr>
        <p:txBody>
          <a:bodyPr/>
          <a:lstStyle/>
          <a:p>
            <a:r>
              <a:rPr lang="en-US" dirty="0"/>
              <a:t>News Analysis</a:t>
            </a:r>
          </a:p>
        </p:txBody>
      </p:sp>
      <p:sp>
        <p:nvSpPr>
          <p:cNvPr id="11" name="Slide Number Placeholder 10">
            <a:extLst>
              <a:ext uri="{FF2B5EF4-FFF2-40B4-BE49-F238E27FC236}">
                <a16:creationId xmlns:a16="http://schemas.microsoft.com/office/drawing/2014/main" id="{3FDECEC2-762D-2FA2-D7EE-50D4727994DC}"/>
              </a:ext>
            </a:extLst>
          </p:cNvPr>
          <p:cNvSpPr>
            <a:spLocks noGrp="1"/>
          </p:cNvSpPr>
          <p:nvPr>
            <p:ph type="sldNum" sz="quarter" idx="12"/>
          </p:nvPr>
        </p:nvSpPr>
        <p:spPr>
          <a:xfrm>
            <a:off x="11282505" y="6080924"/>
            <a:ext cx="345894" cy="365125"/>
          </a:xfrm>
        </p:spPr>
        <p:txBody>
          <a:bodyPr/>
          <a:lstStyle/>
          <a:p>
            <a:fld id="{49ABCAEC-7D34-E549-A96E-FCEDAADBE4B0}" type="slidenum">
              <a:rPr lang="en-US" smtClean="0"/>
              <a:t>7</a:t>
            </a:fld>
            <a:endParaRPr lang="en-US" dirty="0"/>
          </a:p>
        </p:txBody>
      </p:sp>
      <p:sp>
        <p:nvSpPr>
          <p:cNvPr id="4" name="TextBox 3">
            <a:extLst>
              <a:ext uri="{FF2B5EF4-FFF2-40B4-BE49-F238E27FC236}">
                <a16:creationId xmlns:a16="http://schemas.microsoft.com/office/drawing/2014/main" id="{C415A464-8E86-B512-C5F2-3DCAC8189898}"/>
              </a:ext>
            </a:extLst>
          </p:cNvPr>
          <p:cNvSpPr txBox="1"/>
          <p:nvPr/>
        </p:nvSpPr>
        <p:spPr>
          <a:xfrm>
            <a:off x="7061200" y="1103469"/>
            <a:ext cx="4394252" cy="4901150"/>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n-US" sz="1400" b="1" dirty="0">
                <a:latin typeface="Times New Roman" panose="02020603050405020304" pitchFamily="18" charset="0"/>
                <a:cs typeface="Times New Roman" panose="02020603050405020304" pitchFamily="18" charset="0"/>
              </a:rPr>
              <a:t>Key Points</a:t>
            </a:r>
            <a:endParaRPr lang="en-US" sz="1400" dirty="0">
              <a:latin typeface="Times New Roman" panose="02020603050405020304" pitchFamily="18" charset="0"/>
              <a:cs typeface="Times New Roman" panose="02020603050405020304" pitchFamily="18" charset="0"/>
            </a:endParaRPr>
          </a:p>
          <a:p>
            <a:pPr marL="355600" indent="-173038" algn="just">
              <a:lnSpc>
                <a:spcPct val="150000"/>
              </a:lnSpc>
              <a:buFont typeface="Wingdings" panose="05000000000000000000" pitchFamily="2" charset="2"/>
              <a:buChar char="v"/>
            </a:pPr>
            <a:r>
              <a:rPr lang="en-US" sz="1400" b="1" dirty="0">
                <a:latin typeface="Times New Roman" panose="02020603050405020304" pitchFamily="18" charset="0"/>
                <a:cs typeface="Times New Roman" panose="02020603050405020304" pitchFamily="18" charset="0"/>
              </a:rPr>
              <a:t>Previous Changes:</a:t>
            </a:r>
            <a:r>
              <a:rPr lang="en-US" sz="1400" dirty="0">
                <a:latin typeface="Times New Roman" panose="02020603050405020304" pitchFamily="18" charset="0"/>
                <a:cs typeface="Times New Roman" panose="02020603050405020304" pitchFamily="18" charset="0"/>
              </a:rPr>
              <a:t> Last year's budget reduced the number of tax slabs and extended the standard deduction to the new regime.</a:t>
            </a:r>
          </a:p>
          <a:p>
            <a:pPr marL="355600" indent="-173038" algn="just">
              <a:lnSpc>
                <a:spcPct val="150000"/>
              </a:lnSpc>
              <a:buFont typeface="Wingdings" panose="05000000000000000000" pitchFamily="2" charset="2"/>
              <a:buChar char="v"/>
            </a:pPr>
            <a:r>
              <a:rPr lang="en-US" sz="1400" b="1" dirty="0">
                <a:latin typeface="Times New Roman" panose="02020603050405020304" pitchFamily="18" charset="0"/>
                <a:cs typeface="Times New Roman" panose="02020603050405020304" pitchFamily="18" charset="0"/>
              </a:rPr>
              <a:t>Popularity of New Regime: </a:t>
            </a:r>
            <a:r>
              <a:rPr lang="en-US" sz="1400" dirty="0">
                <a:latin typeface="Times New Roman" panose="02020603050405020304" pitchFamily="18" charset="0"/>
                <a:cs typeface="Times New Roman" panose="02020603050405020304" pitchFamily="18" charset="0"/>
              </a:rPr>
              <a:t>Two-thirds of taxpayers opted for the new tax regime in the previous financial year, partly because it was the default option.</a:t>
            </a:r>
          </a:p>
          <a:p>
            <a:pPr marL="355600" indent="-173038" algn="just">
              <a:lnSpc>
                <a:spcPct val="150000"/>
              </a:lnSpc>
              <a:buFont typeface="Wingdings" panose="05000000000000000000" pitchFamily="2" charset="2"/>
              <a:buChar char="v"/>
            </a:pPr>
            <a:r>
              <a:rPr lang="en-US" sz="1400" b="1" dirty="0">
                <a:latin typeface="Times New Roman" panose="02020603050405020304" pitchFamily="18" charset="0"/>
                <a:cs typeface="Times New Roman" panose="02020603050405020304" pitchFamily="18" charset="0"/>
              </a:rPr>
              <a:t>Challenges of New Regime: </a:t>
            </a:r>
            <a:r>
              <a:rPr lang="en-US" sz="1400" dirty="0">
                <a:latin typeface="Times New Roman" panose="02020603050405020304" pitchFamily="18" charset="0"/>
                <a:cs typeface="Times New Roman" panose="02020603050405020304" pitchFamily="18" charset="0"/>
              </a:rPr>
              <a:t>Salaried taxpayers who didn't inform their employers opted for the new regime by default and might have ended up paying more tax.</a:t>
            </a:r>
          </a:p>
          <a:p>
            <a:pPr marL="355600" indent="-173038" algn="just">
              <a:lnSpc>
                <a:spcPct val="150000"/>
              </a:lnSpc>
              <a:buFont typeface="Wingdings" panose="05000000000000000000" pitchFamily="2" charset="2"/>
              <a:buChar char="v"/>
            </a:pPr>
            <a:r>
              <a:rPr lang="en-US" sz="1400" b="1" dirty="0">
                <a:latin typeface="Times New Roman" panose="02020603050405020304" pitchFamily="18" charset="0"/>
                <a:cs typeface="Times New Roman" panose="02020603050405020304" pitchFamily="18" charset="0"/>
              </a:rPr>
              <a:t>TCS Adjustment: </a:t>
            </a:r>
            <a:r>
              <a:rPr lang="en-US" sz="1400" dirty="0">
                <a:latin typeface="Times New Roman" panose="02020603050405020304" pitchFamily="18" charset="0"/>
                <a:cs typeface="Times New Roman" panose="02020603050405020304" pitchFamily="18" charset="0"/>
              </a:rPr>
              <a:t>The budget proposes allowing Tax Collected at Source (TCS) to be adjusted against Tax Deducted at Source (TDS) on salary income, easing the burden for those sending money abroad.</a:t>
            </a:r>
          </a:p>
        </p:txBody>
      </p:sp>
    </p:spTree>
    <p:extLst>
      <p:ext uri="{BB962C8B-B14F-4D97-AF65-F5344CB8AC3E}">
        <p14:creationId xmlns:p14="http://schemas.microsoft.com/office/powerpoint/2010/main" val="333674678"/>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llage of a person&#10;&#10;Description automatically generated">
            <a:extLst>
              <a:ext uri="{FF2B5EF4-FFF2-40B4-BE49-F238E27FC236}">
                <a16:creationId xmlns:a16="http://schemas.microsoft.com/office/drawing/2014/main" id="{F2DC4A3B-B811-74ED-69C3-F27995A5E23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358391" y="1759227"/>
            <a:ext cx="5687253" cy="4078662"/>
          </a:xfrm>
          <a:ln w="19050">
            <a:solidFill>
              <a:srgbClr val="000000"/>
            </a:solidFill>
          </a:ln>
        </p:spPr>
      </p:pic>
      <p:pic>
        <p:nvPicPr>
          <p:cNvPr id="9" name="Picture 8">
            <a:extLst>
              <a:ext uri="{FF2B5EF4-FFF2-40B4-BE49-F238E27FC236}">
                <a16:creationId xmlns:a16="http://schemas.microsoft.com/office/drawing/2014/main" id="{1CACFC65-AA56-6CA8-F1A0-10701751A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3032" y="-31420"/>
            <a:ext cx="1818947" cy="562898"/>
          </a:xfrm>
          <a:prstGeom prst="rect">
            <a:avLst/>
          </a:prstGeom>
        </p:spPr>
      </p:pic>
      <p:pic>
        <p:nvPicPr>
          <p:cNvPr id="13" name="Picture 12" descr="A logo of a company&#10;&#10;Description automatically generated">
            <a:extLst>
              <a:ext uri="{FF2B5EF4-FFF2-40B4-BE49-F238E27FC236}">
                <a16:creationId xmlns:a16="http://schemas.microsoft.com/office/drawing/2014/main" id="{9B41744C-EBE5-1C1D-B4CC-A74A1E8316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5958" y="65955"/>
            <a:ext cx="4552120" cy="1266825"/>
          </a:xfrm>
          <a:prstGeom prst="rect">
            <a:avLst/>
          </a:prstGeom>
        </p:spPr>
      </p:pic>
      <p:sp>
        <p:nvSpPr>
          <p:cNvPr id="14" name="Footer Placeholder 13">
            <a:extLst>
              <a:ext uri="{FF2B5EF4-FFF2-40B4-BE49-F238E27FC236}">
                <a16:creationId xmlns:a16="http://schemas.microsoft.com/office/drawing/2014/main" id="{1A643520-24FD-58E4-541C-765044882892}"/>
              </a:ext>
            </a:extLst>
          </p:cNvPr>
          <p:cNvSpPr>
            <a:spLocks noGrp="1"/>
          </p:cNvSpPr>
          <p:nvPr>
            <p:ph type="ftr" sz="quarter" idx="11"/>
          </p:nvPr>
        </p:nvSpPr>
        <p:spPr>
          <a:xfrm>
            <a:off x="5519930" y="6071613"/>
            <a:ext cx="1152139" cy="365125"/>
          </a:xfrm>
        </p:spPr>
        <p:txBody>
          <a:bodyPr/>
          <a:lstStyle/>
          <a:p>
            <a:pPr algn="ctr"/>
            <a:r>
              <a:rPr lang="en-US" dirty="0"/>
              <a:t>News Analysis</a:t>
            </a:r>
          </a:p>
        </p:txBody>
      </p:sp>
      <p:sp>
        <p:nvSpPr>
          <p:cNvPr id="15" name="Slide Number Placeholder 14">
            <a:extLst>
              <a:ext uri="{FF2B5EF4-FFF2-40B4-BE49-F238E27FC236}">
                <a16:creationId xmlns:a16="http://schemas.microsoft.com/office/drawing/2014/main" id="{D7F42C5C-DD32-FD59-6979-1B5BD0C232D3}"/>
              </a:ext>
            </a:extLst>
          </p:cNvPr>
          <p:cNvSpPr>
            <a:spLocks noGrp="1"/>
          </p:cNvSpPr>
          <p:nvPr>
            <p:ph type="sldNum" sz="quarter" idx="12"/>
          </p:nvPr>
        </p:nvSpPr>
        <p:spPr>
          <a:xfrm>
            <a:off x="11282505" y="6081773"/>
            <a:ext cx="336062" cy="365125"/>
          </a:xfrm>
        </p:spPr>
        <p:txBody>
          <a:bodyPr/>
          <a:lstStyle/>
          <a:p>
            <a:fld id="{49ABCAEC-7D34-E549-A96E-FCEDAADBE4B0}" type="slidenum">
              <a:rPr lang="en-US" smtClean="0"/>
              <a:t>8</a:t>
            </a:fld>
            <a:endParaRPr lang="en-US" dirty="0"/>
          </a:p>
        </p:txBody>
      </p:sp>
    </p:spTree>
    <p:extLst>
      <p:ext uri="{BB962C8B-B14F-4D97-AF65-F5344CB8AC3E}">
        <p14:creationId xmlns:p14="http://schemas.microsoft.com/office/powerpoint/2010/main" val="1578987663"/>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CACFC65-AA56-6CA8-F1A0-10701751A5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3032" y="-31420"/>
            <a:ext cx="1818947" cy="562898"/>
          </a:xfrm>
          <a:prstGeom prst="rect">
            <a:avLst/>
          </a:prstGeom>
        </p:spPr>
      </p:pic>
      <p:pic>
        <p:nvPicPr>
          <p:cNvPr id="3" name="Content Placeholder 2" descr="A close-up of a newspaper&#10;&#10;Description automatically generated">
            <a:extLst>
              <a:ext uri="{FF2B5EF4-FFF2-40B4-BE49-F238E27FC236}">
                <a16:creationId xmlns:a16="http://schemas.microsoft.com/office/drawing/2014/main" id="{B7644516-205D-A8CC-F6BB-B5CBA675E6E4}"/>
              </a:ext>
            </a:extLst>
          </p:cNvPr>
          <p:cNvPicPr>
            <a:picLocks noChangeAspect="1"/>
          </p:cNvPicPr>
          <p:nvPr/>
        </p:nvPicPr>
        <p:blipFill rotWithShape="1">
          <a:blip r:embed="rId3">
            <a:extLst>
              <a:ext uri="{28A0092B-C50C-407E-A947-70E740481C1C}">
                <a14:useLocalDpi xmlns:a14="http://schemas.microsoft.com/office/drawing/2010/main" val="0"/>
              </a:ext>
            </a:extLst>
          </a:blip>
          <a:srcRect l="1843" r="1470"/>
          <a:stretch/>
        </p:blipFill>
        <p:spPr>
          <a:xfrm>
            <a:off x="530942" y="1520686"/>
            <a:ext cx="6577781" cy="4467159"/>
          </a:xfrm>
          <a:prstGeom prst="rect">
            <a:avLst/>
          </a:prstGeom>
          <a:ln w="19050">
            <a:solidFill>
              <a:srgbClr val="000000"/>
            </a:solidFill>
          </a:ln>
        </p:spPr>
      </p:pic>
      <p:pic>
        <p:nvPicPr>
          <p:cNvPr id="4" name="Picture 3" descr="A logo of a company&#10;&#10;Description automatically generated">
            <a:extLst>
              <a:ext uri="{FF2B5EF4-FFF2-40B4-BE49-F238E27FC236}">
                <a16:creationId xmlns:a16="http://schemas.microsoft.com/office/drawing/2014/main" id="{5B2B6D24-4FEA-2173-DCCF-7A16E0A8C1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5775" y="89452"/>
            <a:ext cx="3600450" cy="1266825"/>
          </a:xfrm>
          <a:prstGeom prst="rect">
            <a:avLst/>
          </a:prstGeom>
        </p:spPr>
      </p:pic>
      <p:sp>
        <p:nvSpPr>
          <p:cNvPr id="5" name="Footer Placeholder 4">
            <a:extLst>
              <a:ext uri="{FF2B5EF4-FFF2-40B4-BE49-F238E27FC236}">
                <a16:creationId xmlns:a16="http://schemas.microsoft.com/office/drawing/2014/main" id="{86FAC8A5-BC71-EC8B-CB23-0DD9A20EAD0E}"/>
              </a:ext>
            </a:extLst>
          </p:cNvPr>
          <p:cNvSpPr>
            <a:spLocks noGrp="1"/>
          </p:cNvSpPr>
          <p:nvPr>
            <p:ph type="ftr" sz="quarter" idx="11"/>
          </p:nvPr>
        </p:nvSpPr>
        <p:spPr>
          <a:xfrm>
            <a:off x="5518253" y="6137388"/>
            <a:ext cx="1155494" cy="365125"/>
          </a:xfrm>
        </p:spPr>
        <p:txBody>
          <a:bodyPr/>
          <a:lstStyle/>
          <a:p>
            <a:r>
              <a:rPr lang="en-US" dirty="0"/>
              <a:t>News Analysis</a:t>
            </a:r>
          </a:p>
        </p:txBody>
      </p:sp>
      <p:sp>
        <p:nvSpPr>
          <p:cNvPr id="10" name="Slide Number Placeholder 9">
            <a:extLst>
              <a:ext uri="{FF2B5EF4-FFF2-40B4-BE49-F238E27FC236}">
                <a16:creationId xmlns:a16="http://schemas.microsoft.com/office/drawing/2014/main" id="{600DC38A-DC2D-8CD0-42FE-800FFAD18ED3}"/>
              </a:ext>
            </a:extLst>
          </p:cNvPr>
          <p:cNvSpPr>
            <a:spLocks noGrp="1"/>
          </p:cNvSpPr>
          <p:nvPr>
            <p:ph type="sldNum" sz="quarter" idx="12"/>
          </p:nvPr>
        </p:nvSpPr>
        <p:spPr>
          <a:xfrm>
            <a:off x="11374158" y="6065981"/>
            <a:ext cx="286900" cy="365125"/>
          </a:xfrm>
        </p:spPr>
        <p:txBody>
          <a:bodyPr/>
          <a:lstStyle/>
          <a:p>
            <a:fld id="{49ABCAEC-7D34-E549-A96E-FCEDAADBE4B0}" type="slidenum">
              <a:rPr lang="en-US" smtClean="0"/>
              <a:t>9</a:t>
            </a:fld>
            <a:endParaRPr lang="en-US" dirty="0"/>
          </a:p>
        </p:txBody>
      </p:sp>
      <p:sp>
        <p:nvSpPr>
          <p:cNvPr id="6" name="TextBox 5">
            <a:extLst>
              <a:ext uri="{FF2B5EF4-FFF2-40B4-BE49-F238E27FC236}">
                <a16:creationId xmlns:a16="http://schemas.microsoft.com/office/drawing/2014/main" id="{92867F85-076C-F7B3-6161-E5F5F8C406E7}"/>
              </a:ext>
            </a:extLst>
          </p:cNvPr>
          <p:cNvSpPr txBox="1"/>
          <p:nvPr/>
        </p:nvSpPr>
        <p:spPr>
          <a:xfrm>
            <a:off x="7426960" y="1852863"/>
            <a:ext cx="4234098" cy="3152273"/>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n-US" sz="1400" b="1" dirty="0">
                <a:latin typeface="Times New Roman" panose="02020603050405020304" pitchFamily="18" charset="0"/>
                <a:cs typeface="Times New Roman" panose="02020603050405020304" pitchFamily="18" charset="0"/>
              </a:rPr>
              <a:t>Key Points:</a:t>
            </a:r>
          </a:p>
          <a:p>
            <a:pPr marL="171450" indent="-171450" algn="just">
              <a:lnSpc>
                <a:spcPct val="150000"/>
              </a:lnSpc>
              <a:buFont typeface="Wingdings" panose="05000000000000000000" pitchFamily="2" charset="2"/>
              <a:buChar char="v"/>
            </a:pPr>
            <a:r>
              <a:rPr lang="en-US" sz="1200" b="1" dirty="0">
                <a:latin typeface="Times New Roman" panose="02020603050405020304" pitchFamily="18" charset="0"/>
                <a:cs typeface="Times New Roman" panose="02020603050405020304" pitchFamily="18" charset="0"/>
              </a:rPr>
              <a:t>Simplification:</a:t>
            </a:r>
            <a:r>
              <a:rPr lang="en-US" sz="1200" dirty="0">
                <a:latin typeface="Times New Roman" panose="02020603050405020304" pitchFamily="18" charset="0"/>
                <a:cs typeface="Times New Roman" panose="02020603050405020304" pitchFamily="18" charset="0"/>
              </a:rPr>
              <a:t> The government aimed to simplify the tax structure by treating different asset classes similarly.</a:t>
            </a:r>
          </a:p>
          <a:p>
            <a:pPr marL="171450" indent="-171450" algn="just">
              <a:lnSpc>
                <a:spcPct val="150000"/>
              </a:lnSpc>
              <a:buFont typeface="Wingdings" panose="05000000000000000000" pitchFamily="2" charset="2"/>
              <a:buChar char="v"/>
            </a:pPr>
            <a:r>
              <a:rPr lang="en-US" sz="1200" b="1" dirty="0">
                <a:latin typeface="Times New Roman" panose="02020603050405020304" pitchFamily="18" charset="0"/>
                <a:cs typeface="Times New Roman" panose="02020603050405020304" pitchFamily="18" charset="0"/>
              </a:rPr>
              <a:t>Fairness: </a:t>
            </a:r>
            <a:r>
              <a:rPr lang="en-US" sz="1200" dirty="0">
                <a:latin typeface="Times New Roman" panose="02020603050405020304" pitchFamily="18" charset="0"/>
                <a:cs typeface="Times New Roman" panose="02020603050405020304" pitchFamily="18" charset="0"/>
              </a:rPr>
              <a:t>The changes were made to ensure a fair tax incidence across various asset classes.</a:t>
            </a:r>
          </a:p>
          <a:p>
            <a:pPr marL="171450" indent="-171450" algn="just">
              <a:lnSpc>
                <a:spcPct val="150000"/>
              </a:lnSpc>
              <a:buFont typeface="Wingdings" panose="05000000000000000000" pitchFamily="2" charset="2"/>
              <a:buChar char="v"/>
            </a:pPr>
            <a:r>
              <a:rPr lang="en-US" sz="1200" b="1" dirty="0">
                <a:latin typeface="Times New Roman" panose="02020603050405020304" pitchFamily="18" charset="0"/>
                <a:cs typeface="Times New Roman" panose="02020603050405020304" pitchFamily="18" charset="0"/>
              </a:rPr>
              <a:t>No Disadvantage: </a:t>
            </a:r>
            <a:r>
              <a:rPr lang="en-US" sz="1200" dirty="0">
                <a:latin typeface="Times New Roman" panose="02020603050405020304" pitchFamily="18" charset="0"/>
                <a:cs typeface="Times New Roman" panose="02020603050405020304" pitchFamily="18" charset="0"/>
              </a:rPr>
              <a:t>The minister emphasized that no taxpayer would be worse off due to the changes.</a:t>
            </a:r>
          </a:p>
          <a:p>
            <a:pPr marL="171450" indent="-171450" algn="just">
              <a:lnSpc>
                <a:spcPct val="150000"/>
              </a:lnSpc>
              <a:buFont typeface="Wingdings" panose="05000000000000000000" pitchFamily="2" charset="2"/>
              <a:buChar char="v"/>
            </a:pPr>
            <a:r>
              <a:rPr lang="en-US" sz="1200" b="1" dirty="0">
                <a:latin typeface="Times New Roman" panose="02020603050405020304" pitchFamily="18" charset="0"/>
                <a:cs typeface="Times New Roman" panose="02020603050405020304" pitchFamily="18" charset="0"/>
              </a:rPr>
              <a:t>Additional Insights: </a:t>
            </a:r>
            <a:r>
              <a:rPr lang="en-US" sz="1200" dirty="0">
                <a:latin typeface="Times New Roman" panose="02020603050405020304" pitchFamily="18" charset="0"/>
                <a:cs typeface="Times New Roman" panose="02020603050405020304" pitchFamily="18" charset="0"/>
              </a:rPr>
              <a:t>The government conducted a thorough analysis of various scenarios before implementing the changes.</a:t>
            </a:r>
          </a:p>
          <a:p>
            <a:pPr marL="171450" indent="-171450" algn="just">
              <a:lnSpc>
                <a:spcPct val="150000"/>
              </a:lnSpc>
              <a:buFont typeface="Wingdings" panose="05000000000000000000" pitchFamily="2" charset="2"/>
              <a:buChar char="v"/>
            </a:pPr>
            <a:r>
              <a:rPr lang="en-US" sz="1200" dirty="0">
                <a:latin typeface="Times New Roman" panose="02020603050405020304" pitchFamily="18" charset="0"/>
                <a:cs typeface="Times New Roman" panose="02020603050405020304" pitchFamily="18" charset="0"/>
              </a:rPr>
              <a:t>The focus was on ensuring that everyone pays at least 13.5% tax, considering indexation.</a:t>
            </a:r>
          </a:p>
        </p:txBody>
      </p:sp>
    </p:spTree>
    <p:extLst>
      <p:ext uri="{BB962C8B-B14F-4D97-AF65-F5344CB8AC3E}">
        <p14:creationId xmlns:p14="http://schemas.microsoft.com/office/powerpoint/2010/main" val="517415161"/>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theme/theme1.xml><?xml version="1.0" encoding="utf-8"?>
<a:theme xmlns:a="http://schemas.openxmlformats.org/drawingml/2006/main" name="PunchcardVTI">
  <a:themeElements>
    <a:clrScheme name="AnalogousFromLightSeedRightStep">
      <a:dk1>
        <a:srgbClr val="000000"/>
      </a:dk1>
      <a:lt1>
        <a:srgbClr val="FFFFFF"/>
      </a:lt1>
      <a:dk2>
        <a:srgbClr val="242D41"/>
      </a:dk2>
      <a:lt2>
        <a:srgbClr val="E8E4E2"/>
      </a:lt2>
      <a:accent1>
        <a:srgbClr val="7EA8B9"/>
      </a:accent1>
      <a:accent2>
        <a:srgbClr val="7F90BA"/>
      </a:accent2>
      <a:accent3>
        <a:srgbClr val="9C96C6"/>
      </a:accent3>
      <a:accent4>
        <a:srgbClr val="9F7FBA"/>
      </a:accent4>
      <a:accent5>
        <a:srgbClr val="C292C4"/>
      </a:accent5>
      <a:accent6>
        <a:srgbClr val="BA7FA4"/>
      </a:accent6>
      <a:hlink>
        <a:srgbClr val="A97560"/>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203</TotalTime>
  <Words>843</Words>
  <Application>Microsoft Office PowerPoint</Application>
  <PresentationFormat>Widescreen</PresentationFormat>
  <Paragraphs>65</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Arial</vt:lpstr>
      <vt:lpstr>Neue Haas Grotesk Text Pro</vt:lpstr>
      <vt:lpstr>Times New Roman</vt:lpstr>
      <vt:lpstr>Wingdings</vt:lpstr>
      <vt:lpstr>PunchcardVTI</vt:lpstr>
      <vt:lpstr>Managerial Economics  News Analysis </vt:lpstr>
      <vt:lpstr>News Analysis on Union Budget 2024-25 New Tax Regime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Modi Dev(MBA-24)</dc:creator>
  <cp:lastModifiedBy>Modi Dev(MBA-24)</cp:lastModifiedBy>
  <cp:revision>40</cp:revision>
  <dcterms:created xsi:type="dcterms:W3CDTF">2024-07-24T19:16:14Z</dcterms:created>
  <dcterms:modified xsi:type="dcterms:W3CDTF">2024-07-25T14:30:11Z</dcterms:modified>
</cp:coreProperties>
</file>